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53" y="7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3C3C3C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1076" y="1523"/>
            <a:ext cx="1219200" cy="6856730"/>
          </a:xfrm>
          <a:custGeom>
            <a:avLst/>
            <a:gdLst/>
            <a:ahLst/>
            <a:cxnLst/>
            <a:rect l="l" t="t" r="r" b="b"/>
            <a:pathLst>
              <a:path w="1219200" h="6856730">
                <a:moveTo>
                  <a:pt x="0" y="0"/>
                </a:moveTo>
                <a:lnTo>
                  <a:pt x="1219200" y="6856219"/>
                </a:lnTo>
              </a:path>
            </a:pathLst>
          </a:custGeom>
          <a:ln w="914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371076" y="1523"/>
            <a:ext cx="1219200" cy="6856730"/>
          </a:xfrm>
          <a:custGeom>
            <a:avLst/>
            <a:gdLst/>
            <a:ahLst/>
            <a:cxnLst/>
            <a:rect l="l" t="t" r="r" b="b"/>
            <a:pathLst>
              <a:path w="1219200" h="6856730">
                <a:moveTo>
                  <a:pt x="1219200" y="6856219"/>
                </a:moveTo>
                <a:lnTo>
                  <a:pt x="0" y="0"/>
                </a:lnTo>
              </a:path>
            </a:pathLst>
          </a:custGeom>
          <a:ln w="914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424928" y="3681984"/>
            <a:ext cx="4763770" cy="3176270"/>
          </a:xfrm>
          <a:custGeom>
            <a:avLst/>
            <a:gdLst/>
            <a:ahLst/>
            <a:cxnLst/>
            <a:rect l="l" t="t" r="r" b="b"/>
            <a:pathLst>
              <a:path w="4763770" h="3176270">
                <a:moveTo>
                  <a:pt x="4763643" y="0"/>
                </a:moveTo>
                <a:lnTo>
                  <a:pt x="0" y="3175759"/>
                </a:lnTo>
              </a:path>
            </a:pathLst>
          </a:custGeom>
          <a:ln w="9144">
            <a:solidFill>
              <a:srgbClr val="D5D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424928" y="3681984"/>
            <a:ext cx="4763770" cy="3176270"/>
          </a:xfrm>
          <a:custGeom>
            <a:avLst/>
            <a:gdLst/>
            <a:ahLst/>
            <a:cxnLst/>
            <a:rect l="l" t="t" r="r" b="b"/>
            <a:pathLst>
              <a:path w="4763770" h="3176270">
                <a:moveTo>
                  <a:pt x="0" y="3175759"/>
                </a:moveTo>
                <a:lnTo>
                  <a:pt x="4763643" y="0"/>
                </a:lnTo>
              </a:path>
            </a:pathLst>
          </a:custGeom>
          <a:ln w="9144">
            <a:solidFill>
              <a:srgbClr val="D5D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182100" y="0"/>
            <a:ext cx="3006725" cy="6858000"/>
          </a:xfrm>
          <a:custGeom>
            <a:avLst/>
            <a:gdLst/>
            <a:ahLst/>
            <a:cxnLst/>
            <a:rect l="l" t="t" r="r" b="b"/>
            <a:pathLst>
              <a:path w="3006725" h="6858000">
                <a:moveTo>
                  <a:pt x="3006344" y="0"/>
                </a:moveTo>
                <a:lnTo>
                  <a:pt x="2042795" y="0"/>
                </a:lnTo>
                <a:lnTo>
                  <a:pt x="0" y="6857786"/>
                </a:lnTo>
                <a:lnTo>
                  <a:pt x="3006344" y="6857786"/>
                </a:lnTo>
                <a:lnTo>
                  <a:pt x="300634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605771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5847" y="0"/>
                </a:moveTo>
                <a:lnTo>
                  <a:pt x="0" y="0"/>
                </a:lnTo>
                <a:lnTo>
                  <a:pt x="1207516" y="6857743"/>
                </a:lnTo>
                <a:lnTo>
                  <a:pt x="2585847" y="6857743"/>
                </a:lnTo>
                <a:lnTo>
                  <a:pt x="258584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933688" y="3049523"/>
            <a:ext cx="3258185" cy="3808729"/>
          </a:xfrm>
          <a:custGeom>
            <a:avLst/>
            <a:gdLst/>
            <a:ahLst/>
            <a:cxnLst/>
            <a:rect l="l" t="t" r="r" b="b"/>
            <a:pathLst>
              <a:path w="3258184" h="3808729">
                <a:moveTo>
                  <a:pt x="3257804" y="0"/>
                </a:moveTo>
                <a:lnTo>
                  <a:pt x="0" y="3808220"/>
                </a:lnTo>
                <a:lnTo>
                  <a:pt x="3257804" y="3808220"/>
                </a:lnTo>
                <a:lnTo>
                  <a:pt x="32578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0370819" y="3590544"/>
            <a:ext cx="1818005" cy="3267710"/>
          </a:xfrm>
          <a:custGeom>
            <a:avLst/>
            <a:gdLst/>
            <a:ahLst/>
            <a:cxnLst/>
            <a:rect l="l" t="t" r="r" b="b"/>
            <a:pathLst>
              <a:path w="1818004" h="3267709">
                <a:moveTo>
                  <a:pt x="1817624" y="0"/>
                </a:moveTo>
                <a:lnTo>
                  <a:pt x="0" y="3267200"/>
                </a:lnTo>
                <a:lnTo>
                  <a:pt x="1817624" y="3267200"/>
                </a:lnTo>
                <a:lnTo>
                  <a:pt x="18176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0" y="4014215"/>
            <a:ext cx="449580" cy="2843530"/>
          </a:xfrm>
          <a:custGeom>
            <a:avLst/>
            <a:gdLst/>
            <a:ahLst/>
            <a:cxnLst/>
            <a:rect l="l" t="t" r="r" b="b"/>
            <a:pathLst>
              <a:path w="449580" h="2843529">
                <a:moveTo>
                  <a:pt x="0" y="0"/>
                </a:moveTo>
                <a:lnTo>
                  <a:pt x="0" y="2843400"/>
                </a:lnTo>
                <a:lnTo>
                  <a:pt x="449580" y="2843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1076" y="1523"/>
            <a:ext cx="1219200" cy="6856730"/>
          </a:xfrm>
          <a:custGeom>
            <a:avLst/>
            <a:gdLst/>
            <a:ahLst/>
            <a:cxnLst/>
            <a:rect l="l" t="t" r="r" b="b"/>
            <a:pathLst>
              <a:path w="1219200" h="6856730">
                <a:moveTo>
                  <a:pt x="0" y="0"/>
                </a:moveTo>
                <a:lnTo>
                  <a:pt x="1219200" y="6856219"/>
                </a:lnTo>
              </a:path>
            </a:pathLst>
          </a:custGeom>
          <a:ln w="914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371076" y="1523"/>
            <a:ext cx="1219200" cy="6856730"/>
          </a:xfrm>
          <a:custGeom>
            <a:avLst/>
            <a:gdLst/>
            <a:ahLst/>
            <a:cxnLst/>
            <a:rect l="l" t="t" r="r" b="b"/>
            <a:pathLst>
              <a:path w="1219200" h="6856730">
                <a:moveTo>
                  <a:pt x="1219200" y="6856219"/>
                </a:moveTo>
                <a:lnTo>
                  <a:pt x="0" y="0"/>
                </a:lnTo>
              </a:path>
            </a:pathLst>
          </a:custGeom>
          <a:ln w="914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424928" y="3681984"/>
            <a:ext cx="4763770" cy="3176270"/>
          </a:xfrm>
          <a:custGeom>
            <a:avLst/>
            <a:gdLst/>
            <a:ahLst/>
            <a:cxnLst/>
            <a:rect l="l" t="t" r="r" b="b"/>
            <a:pathLst>
              <a:path w="4763770" h="3176270">
                <a:moveTo>
                  <a:pt x="4763643" y="0"/>
                </a:moveTo>
                <a:lnTo>
                  <a:pt x="0" y="3175759"/>
                </a:lnTo>
              </a:path>
            </a:pathLst>
          </a:custGeom>
          <a:ln w="9144">
            <a:solidFill>
              <a:srgbClr val="D5D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424928" y="3681984"/>
            <a:ext cx="4763770" cy="3176270"/>
          </a:xfrm>
          <a:custGeom>
            <a:avLst/>
            <a:gdLst/>
            <a:ahLst/>
            <a:cxnLst/>
            <a:rect l="l" t="t" r="r" b="b"/>
            <a:pathLst>
              <a:path w="4763770" h="3176270">
                <a:moveTo>
                  <a:pt x="0" y="3175759"/>
                </a:moveTo>
                <a:lnTo>
                  <a:pt x="4763643" y="0"/>
                </a:lnTo>
              </a:path>
            </a:pathLst>
          </a:custGeom>
          <a:ln w="9144">
            <a:solidFill>
              <a:srgbClr val="D5D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182100" y="0"/>
            <a:ext cx="3006725" cy="6858000"/>
          </a:xfrm>
          <a:custGeom>
            <a:avLst/>
            <a:gdLst/>
            <a:ahLst/>
            <a:cxnLst/>
            <a:rect l="l" t="t" r="r" b="b"/>
            <a:pathLst>
              <a:path w="3006725" h="6858000">
                <a:moveTo>
                  <a:pt x="3006344" y="0"/>
                </a:moveTo>
                <a:lnTo>
                  <a:pt x="2042795" y="0"/>
                </a:lnTo>
                <a:lnTo>
                  <a:pt x="0" y="6857786"/>
                </a:lnTo>
                <a:lnTo>
                  <a:pt x="3006344" y="6857786"/>
                </a:lnTo>
                <a:lnTo>
                  <a:pt x="300634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605771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5847" y="0"/>
                </a:moveTo>
                <a:lnTo>
                  <a:pt x="0" y="0"/>
                </a:lnTo>
                <a:lnTo>
                  <a:pt x="1207516" y="6857743"/>
                </a:lnTo>
                <a:lnTo>
                  <a:pt x="2585847" y="6857743"/>
                </a:lnTo>
                <a:lnTo>
                  <a:pt x="258584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2711" y="148844"/>
            <a:ext cx="228727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005" y="1150518"/>
            <a:ext cx="9528810" cy="4574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3C3C3C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&#23376;&#37038;&#20214;vpu@ucsiuniversity.edu.my&#20013;&#25552;" TargetMode="External"/><Relationship Id="rId4" Type="http://schemas.openxmlformats.org/officeDocument/2006/relationships/hyperlink" Target="http://www.imi.gov.my/index.php/en/pass.html?id=28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is.ucsiuniversity.edu.my/Student/Default.aspx?PossePresentation=AirportPickup&amp;amp;amp;PosseObjectDef=o_StudentPicku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siuniversity.edu.my/sites/default/files/accommodation-application-formoffcampus.pdf" TargetMode="External"/><Relationship Id="rId2" Type="http://schemas.openxmlformats.org/officeDocument/2006/relationships/hyperlink" Target="https://www.ucsiuniversity.edu.my/sites/default/files/form-saa-assd-03-%2001_residential_hall_application_form_on_campus_accommodation_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csiuniversity.edu.my/sites/default/files/on-campus_accommodation_handbook_v11.pdf" TargetMode="External"/><Relationship Id="rId5" Type="http://schemas.openxmlformats.org/officeDocument/2006/relationships/hyperlink" Target="mailto:reservation@lequadri.com" TargetMode="External"/><Relationship Id="rId4" Type="http://schemas.openxmlformats.org/officeDocument/2006/relationships/hyperlink" Target="https://www.ucsiuniversity.edu.my/sites/default/files/payment-mod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2164" y="3049523"/>
            <a:ext cx="3260090" cy="3808729"/>
          </a:xfrm>
          <a:custGeom>
            <a:avLst/>
            <a:gdLst/>
            <a:ahLst/>
            <a:cxnLst/>
            <a:rect l="l" t="t" r="r" b="b"/>
            <a:pathLst>
              <a:path w="3260090" h="3808729">
                <a:moveTo>
                  <a:pt x="3259581" y="0"/>
                </a:moveTo>
                <a:lnTo>
                  <a:pt x="0" y="3808220"/>
                </a:lnTo>
                <a:lnTo>
                  <a:pt x="3259581" y="3808220"/>
                </a:lnTo>
                <a:lnTo>
                  <a:pt x="325958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480" y="0"/>
                </a:moveTo>
                <a:lnTo>
                  <a:pt x="0" y="3267200"/>
                </a:lnTo>
                <a:lnTo>
                  <a:pt x="1816480" y="3267200"/>
                </a:lnTo>
                <a:lnTo>
                  <a:pt x="181648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523"/>
            <a:ext cx="842644" cy="5664835"/>
          </a:xfrm>
          <a:custGeom>
            <a:avLst/>
            <a:gdLst/>
            <a:ahLst/>
            <a:cxnLst/>
            <a:rect l="l" t="t" r="r" b="b"/>
            <a:pathLst>
              <a:path w="842644" h="5664835">
                <a:moveTo>
                  <a:pt x="842263" y="0"/>
                </a:moveTo>
                <a:lnTo>
                  <a:pt x="0" y="0"/>
                </a:lnTo>
                <a:lnTo>
                  <a:pt x="0" y="5664581"/>
                </a:lnTo>
                <a:lnTo>
                  <a:pt x="84226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415029" y="2847213"/>
            <a:ext cx="413512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altLang="en-US" sz="5400" spc="-35" dirty="0"/>
              <a:t>报到入境须知</a:t>
            </a:r>
            <a:endParaRPr sz="5400" dirty="0"/>
          </a:p>
        </p:txBody>
      </p:sp>
      <p:sp>
        <p:nvSpPr>
          <p:cNvPr id="9" name="object 9"/>
          <p:cNvSpPr txBox="1"/>
          <p:nvPr/>
        </p:nvSpPr>
        <p:spPr>
          <a:xfrm>
            <a:off x="7086981" y="4058792"/>
            <a:ext cx="1856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7C7C7C"/>
                </a:solidFill>
                <a:latin typeface="Trebuchet MS"/>
                <a:cs typeface="Trebuchet MS"/>
              </a:rPr>
              <a:t>UCS</a:t>
            </a:r>
            <a:r>
              <a:rPr sz="1800" dirty="0">
                <a:solidFill>
                  <a:srgbClr val="7C7C7C"/>
                </a:solidFill>
                <a:latin typeface="Trebuchet MS"/>
                <a:cs typeface="Trebuchet MS"/>
              </a:rPr>
              <a:t>I</a:t>
            </a:r>
            <a:r>
              <a:rPr sz="1800" dirty="0">
                <a:solidFill>
                  <a:srgbClr val="7C7C7C"/>
                </a:solidFill>
                <a:latin typeface="SimSun"/>
                <a:cs typeface="SimSun"/>
              </a:rPr>
              <a:t>大学国际部门</a:t>
            </a:r>
            <a:endParaRPr sz="18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2164" y="3049523"/>
            <a:ext cx="3260090" cy="3808729"/>
          </a:xfrm>
          <a:custGeom>
            <a:avLst/>
            <a:gdLst/>
            <a:ahLst/>
            <a:cxnLst/>
            <a:rect l="l" t="t" r="r" b="b"/>
            <a:pathLst>
              <a:path w="3260090" h="3808729">
                <a:moveTo>
                  <a:pt x="3259581" y="0"/>
                </a:moveTo>
                <a:lnTo>
                  <a:pt x="0" y="3808220"/>
                </a:lnTo>
                <a:lnTo>
                  <a:pt x="3259581" y="3808220"/>
                </a:lnTo>
                <a:lnTo>
                  <a:pt x="325958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480" y="0"/>
                </a:moveTo>
                <a:lnTo>
                  <a:pt x="0" y="3267200"/>
                </a:lnTo>
                <a:lnTo>
                  <a:pt x="1816480" y="3267200"/>
                </a:lnTo>
                <a:lnTo>
                  <a:pt x="181648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523"/>
            <a:ext cx="842644" cy="5664835"/>
          </a:xfrm>
          <a:custGeom>
            <a:avLst/>
            <a:gdLst/>
            <a:ahLst/>
            <a:cxnLst/>
            <a:rect l="l" t="t" r="r" b="b"/>
            <a:pathLst>
              <a:path w="842644" h="5664835">
                <a:moveTo>
                  <a:pt x="842263" y="0"/>
                </a:moveTo>
                <a:lnTo>
                  <a:pt x="0" y="0"/>
                </a:lnTo>
                <a:lnTo>
                  <a:pt x="0" y="5664581"/>
                </a:lnTo>
                <a:lnTo>
                  <a:pt x="84226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188714" y="2210326"/>
            <a:ext cx="3775710" cy="1721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 indent="-1905">
              <a:lnSpc>
                <a:spcPct val="139100"/>
              </a:lnSpc>
              <a:spcBef>
                <a:spcPts val="100"/>
              </a:spcBef>
            </a:pPr>
            <a:r>
              <a:rPr sz="4000" spc="-15" dirty="0"/>
              <a:t>祝你们旅途愉</a:t>
            </a:r>
            <a:r>
              <a:rPr sz="4000" spc="-10" dirty="0"/>
              <a:t>快</a:t>
            </a:r>
            <a:r>
              <a:rPr sz="4000" b="0" spc="-5" dirty="0">
                <a:latin typeface="Trebuchet MS"/>
                <a:cs typeface="Trebuchet MS"/>
              </a:rPr>
              <a:t>, </a:t>
            </a:r>
            <a:r>
              <a:rPr sz="4000" spc="-10" dirty="0"/>
              <a:t>在马来西亚再见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03666" y="4117085"/>
            <a:ext cx="67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0" dirty="0">
                <a:solidFill>
                  <a:srgbClr val="7C7C7C"/>
                </a:solidFill>
                <a:latin typeface="SimSun"/>
                <a:cs typeface="SimSun"/>
              </a:rPr>
              <a:t>谢</a:t>
            </a:r>
            <a:r>
              <a:rPr sz="1800" spc="285" dirty="0">
                <a:solidFill>
                  <a:srgbClr val="7C7C7C"/>
                </a:solidFill>
                <a:latin typeface="SimSun"/>
                <a:cs typeface="SimSun"/>
              </a:rPr>
              <a:t>谢</a:t>
            </a:r>
            <a:r>
              <a:rPr sz="1800" spc="-5" dirty="0">
                <a:solidFill>
                  <a:srgbClr val="7C7C7C"/>
                </a:solidFill>
                <a:latin typeface="Trebuchet MS"/>
                <a:cs typeface="Trebuchet MS"/>
              </a:rPr>
              <a:t>!!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3688" y="3049523"/>
            <a:ext cx="3258185" cy="3808729"/>
          </a:xfrm>
          <a:custGeom>
            <a:avLst/>
            <a:gdLst/>
            <a:ahLst/>
            <a:cxnLst/>
            <a:rect l="l" t="t" r="r" b="b"/>
            <a:pathLst>
              <a:path w="3258184" h="3808729">
                <a:moveTo>
                  <a:pt x="3257804" y="0"/>
                </a:moveTo>
                <a:lnTo>
                  <a:pt x="0" y="3808220"/>
                </a:lnTo>
                <a:lnTo>
                  <a:pt x="3257804" y="3808220"/>
                </a:lnTo>
                <a:lnTo>
                  <a:pt x="32578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70819" y="3590544"/>
            <a:ext cx="1818005" cy="3267710"/>
          </a:xfrm>
          <a:custGeom>
            <a:avLst/>
            <a:gdLst/>
            <a:ahLst/>
            <a:cxnLst/>
            <a:rect l="l" t="t" r="r" b="b"/>
            <a:pathLst>
              <a:path w="1818004" h="3267709">
                <a:moveTo>
                  <a:pt x="1817624" y="0"/>
                </a:moveTo>
                <a:lnTo>
                  <a:pt x="0" y="3267200"/>
                </a:lnTo>
                <a:lnTo>
                  <a:pt x="1817624" y="3267200"/>
                </a:lnTo>
                <a:lnTo>
                  <a:pt x="18176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51476" y="2275332"/>
            <a:ext cx="4578096" cy="34335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4014215"/>
            <a:ext cx="449580" cy="2843530"/>
          </a:xfrm>
          <a:custGeom>
            <a:avLst/>
            <a:gdLst/>
            <a:ahLst/>
            <a:cxnLst/>
            <a:rect l="l" t="t" r="r" b="b"/>
            <a:pathLst>
              <a:path w="449580" h="2843529">
                <a:moveTo>
                  <a:pt x="0" y="0"/>
                </a:moveTo>
                <a:lnTo>
                  <a:pt x="0" y="2843400"/>
                </a:lnTo>
                <a:lnTo>
                  <a:pt x="449580" y="2843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56005" y="597534"/>
            <a:ext cx="18548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25" dirty="0"/>
              <a:t>祝贺</a:t>
            </a:r>
            <a:r>
              <a:rPr sz="5400" spc="-1195" dirty="0"/>
              <a:t> </a:t>
            </a:r>
            <a:r>
              <a:rPr sz="5400" b="0" dirty="0">
                <a:latin typeface="Trebuchet MS"/>
                <a:cs typeface="Trebuchet MS"/>
              </a:rPr>
              <a:t>!</a:t>
            </a:r>
            <a:endParaRPr sz="5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1621" y="2249804"/>
            <a:ext cx="3865879" cy="2311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5760" marR="5080" indent="-35306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66395" algn="l"/>
              </a:tabLst>
            </a:pPr>
            <a:r>
              <a:rPr sz="2500" spc="-5" dirty="0">
                <a:latin typeface="SimSun"/>
                <a:cs typeface="SimSun"/>
              </a:rPr>
              <a:t>在您的签证批准函</a:t>
            </a:r>
            <a:r>
              <a:rPr sz="2500" spc="-670" dirty="0">
                <a:latin typeface="SimSun"/>
                <a:cs typeface="SimSun"/>
              </a:rPr>
              <a:t> </a:t>
            </a:r>
            <a:r>
              <a:rPr sz="2500" spc="-35" dirty="0">
                <a:latin typeface="Calibri"/>
                <a:cs typeface="Calibri"/>
              </a:rPr>
              <a:t>(VAL)  </a:t>
            </a:r>
            <a:r>
              <a:rPr sz="2500" spc="-5" dirty="0">
                <a:latin typeface="SimSun"/>
                <a:cs typeface="SimSun"/>
              </a:rPr>
              <a:t>获得批准后</a:t>
            </a:r>
            <a:r>
              <a:rPr sz="2500" spc="-5" dirty="0">
                <a:latin typeface="Calibri"/>
                <a:cs typeface="Calibri"/>
              </a:rPr>
              <a:t>, </a:t>
            </a:r>
            <a:r>
              <a:rPr sz="2500" spc="-5" dirty="0">
                <a:latin typeface="SimSun"/>
                <a:cs typeface="SimSun"/>
              </a:rPr>
              <a:t>我们将向您 发送批准通知</a:t>
            </a:r>
            <a:r>
              <a:rPr sz="2500" spc="-5" dirty="0">
                <a:latin typeface="Calibri"/>
                <a:cs typeface="Calibri"/>
              </a:rPr>
              <a:t>,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SimSun"/>
                <a:cs typeface="SimSun"/>
              </a:rPr>
              <a:t>然后发送 抵达前电子邮件</a:t>
            </a:r>
            <a:r>
              <a:rPr sz="2500" spc="-5" dirty="0">
                <a:latin typeface="Calibri"/>
                <a:cs typeface="Calibri"/>
              </a:rPr>
              <a:t>,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SimSun"/>
                <a:cs typeface="SimSun"/>
              </a:rPr>
              <a:t>说明您 在离开本国之前可以准备 的事情</a:t>
            </a:r>
            <a:r>
              <a:rPr sz="2500" spc="-5" dirty="0">
                <a:latin typeface="Calibri"/>
                <a:cs typeface="Calibri"/>
              </a:rPr>
              <a:t>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01255" y="6136944"/>
            <a:ext cx="5359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868686"/>
                </a:solidFill>
                <a:latin typeface="Arial"/>
                <a:cs typeface="Arial"/>
              </a:rPr>
              <a:t>1/11/2016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3688" y="3049523"/>
            <a:ext cx="3258185" cy="3808729"/>
          </a:xfrm>
          <a:custGeom>
            <a:avLst/>
            <a:gdLst/>
            <a:ahLst/>
            <a:cxnLst/>
            <a:rect l="l" t="t" r="r" b="b"/>
            <a:pathLst>
              <a:path w="3258184" h="3808729">
                <a:moveTo>
                  <a:pt x="3257804" y="0"/>
                </a:moveTo>
                <a:lnTo>
                  <a:pt x="0" y="3808220"/>
                </a:lnTo>
                <a:lnTo>
                  <a:pt x="3257804" y="3808220"/>
                </a:lnTo>
                <a:lnTo>
                  <a:pt x="32578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70819" y="3590544"/>
            <a:ext cx="1818005" cy="3267710"/>
          </a:xfrm>
          <a:custGeom>
            <a:avLst/>
            <a:gdLst/>
            <a:ahLst/>
            <a:cxnLst/>
            <a:rect l="l" t="t" r="r" b="b"/>
            <a:pathLst>
              <a:path w="1818004" h="3267709">
                <a:moveTo>
                  <a:pt x="1817624" y="0"/>
                </a:moveTo>
                <a:lnTo>
                  <a:pt x="0" y="3267200"/>
                </a:lnTo>
                <a:lnTo>
                  <a:pt x="1817624" y="3267200"/>
                </a:lnTo>
                <a:lnTo>
                  <a:pt x="18176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73396" y="1546860"/>
            <a:ext cx="4619244" cy="4607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4014215"/>
            <a:ext cx="449580" cy="2843530"/>
          </a:xfrm>
          <a:custGeom>
            <a:avLst/>
            <a:gdLst/>
            <a:ahLst/>
            <a:cxnLst/>
            <a:rect l="l" t="t" r="r" b="b"/>
            <a:pathLst>
              <a:path w="449580" h="2843529">
                <a:moveTo>
                  <a:pt x="0" y="0"/>
                </a:moveTo>
                <a:lnTo>
                  <a:pt x="0" y="2843400"/>
                </a:lnTo>
                <a:lnTo>
                  <a:pt x="449580" y="2843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56005" y="616077"/>
            <a:ext cx="36709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步骤</a:t>
            </a:r>
            <a:r>
              <a:rPr dirty="0">
                <a:latin typeface="Trebuchet MS"/>
                <a:cs typeface="Trebuchet MS"/>
              </a:rPr>
              <a:t>1</a:t>
            </a:r>
            <a:r>
              <a:rPr b="0" dirty="0">
                <a:latin typeface="Trebuchet MS"/>
                <a:cs typeface="Trebuchet MS"/>
              </a:rPr>
              <a:t>:</a:t>
            </a:r>
          </a:p>
          <a:p>
            <a:pPr marL="914400">
              <a:lnSpc>
                <a:spcPct val="100000"/>
              </a:lnSpc>
            </a:pPr>
            <a:r>
              <a:rPr b="0" dirty="0">
                <a:latin typeface="SimSun"/>
                <a:cs typeface="SimSun"/>
              </a:rPr>
              <a:t>结清待付款项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27354" y="2124278"/>
            <a:ext cx="4058920" cy="3088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7665" marR="5080" indent="-35496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68300" algn="l"/>
              </a:tabLst>
            </a:pPr>
            <a:r>
              <a:rPr sz="2500" spc="-20" dirty="0">
                <a:solidFill>
                  <a:srgbClr val="3C3C3C"/>
                </a:solidFill>
                <a:latin typeface="SimSun"/>
                <a:cs typeface="SimSun"/>
              </a:rPr>
              <a:t>请根据录取通知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书</a:t>
            </a:r>
            <a:r>
              <a:rPr sz="2500" spc="-580" dirty="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sz="2500" spc="-20" dirty="0">
                <a:solidFill>
                  <a:srgbClr val="3C3C3C"/>
                </a:solidFill>
                <a:latin typeface="Trebuchet MS"/>
                <a:cs typeface="Trebuchet MS"/>
              </a:rPr>
              <a:t>(LoA)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全 </a:t>
            </a:r>
            <a:r>
              <a:rPr sz="2500" spc="-20" dirty="0">
                <a:solidFill>
                  <a:srgbClr val="3C3C3C"/>
                </a:solidFill>
                <a:latin typeface="SimSun"/>
                <a:cs typeface="SimSun"/>
              </a:rPr>
              <a:t>额付款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5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500" spc="-20" dirty="0">
                <a:solidFill>
                  <a:srgbClr val="3C3C3C"/>
                </a:solidFill>
                <a:latin typeface="SimSun"/>
                <a:cs typeface="SimSun"/>
              </a:rPr>
              <a:t>以便我们发送软 副本电子签证批准函</a:t>
            </a:r>
            <a:endParaRPr sz="2500">
              <a:latin typeface="SimSun"/>
              <a:cs typeface="SimSun"/>
            </a:endParaRPr>
          </a:p>
          <a:p>
            <a:pPr marL="367665">
              <a:lnSpc>
                <a:spcPct val="100000"/>
              </a:lnSpc>
              <a:spcBef>
                <a:spcPts val="5"/>
              </a:spcBef>
            </a:pPr>
            <a:r>
              <a:rPr sz="2500" spc="-60" dirty="0">
                <a:solidFill>
                  <a:srgbClr val="3C3C3C"/>
                </a:solidFill>
                <a:latin typeface="Trebuchet MS"/>
                <a:cs typeface="Trebuchet MS"/>
              </a:rPr>
              <a:t>(eVAL)</a:t>
            </a:r>
            <a:r>
              <a:rPr sz="25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500" spc="-20" dirty="0">
                <a:solidFill>
                  <a:srgbClr val="3C3C3C"/>
                </a:solidFill>
                <a:latin typeface="SimSun"/>
                <a:cs typeface="SimSun"/>
              </a:rPr>
              <a:t>给</a:t>
            </a:r>
            <a:r>
              <a:rPr sz="2500" spc="-15" dirty="0">
                <a:solidFill>
                  <a:srgbClr val="3C3C3C"/>
                </a:solidFill>
                <a:latin typeface="SimSun"/>
                <a:cs typeface="SimSun"/>
              </a:rPr>
              <a:t>您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Times New Roman"/>
              <a:cs typeface="Times New Roman"/>
            </a:endParaRPr>
          </a:p>
          <a:p>
            <a:pPr marL="365760" marR="514350" indent="-353060">
              <a:lnSpc>
                <a:spcPct val="98000"/>
              </a:lnSpc>
              <a:spcBef>
                <a:spcPts val="5"/>
              </a:spcBef>
              <a:buClr>
                <a:srgbClr val="FF0000"/>
              </a:buClr>
              <a:buSzPct val="80000"/>
              <a:buFont typeface="Wingdings"/>
              <a:buChar char=""/>
              <a:tabLst>
                <a:tab pos="366395" algn="l"/>
              </a:tabLst>
            </a:pP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如果您是由任何组织赞 助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的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5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请提交您的赞助 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商</a:t>
            </a:r>
            <a:r>
              <a:rPr sz="2500" spc="-10" dirty="0">
                <a:solidFill>
                  <a:srgbClr val="3C3C3C"/>
                </a:solidFill>
                <a:latin typeface="Trebuchet MS"/>
                <a:cs typeface="Trebuchet MS"/>
              </a:rPr>
              <a:t>/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奖励机构的担保书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13066" y="6167482"/>
            <a:ext cx="508634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spc="-5" dirty="0">
                <a:solidFill>
                  <a:srgbClr val="868686"/>
                </a:solidFill>
                <a:latin typeface="Arial"/>
                <a:cs typeface="Arial"/>
              </a:rPr>
              <a:t>1</a:t>
            </a:r>
            <a:r>
              <a:rPr sz="900" dirty="0">
                <a:solidFill>
                  <a:srgbClr val="868686"/>
                </a:solidFill>
                <a:latin typeface="Arial"/>
                <a:cs typeface="Arial"/>
              </a:rPr>
              <a:t>/</a:t>
            </a:r>
            <a:r>
              <a:rPr sz="900" spc="-5" dirty="0">
                <a:solidFill>
                  <a:srgbClr val="868686"/>
                </a:solidFill>
                <a:latin typeface="Arial"/>
                <a:cs typeface="Arial"/>
              </a:rPr>
              <a:t>11</a:t>
            </a:r>
            <a:r>
              <a:rPr sz="900" dirty="0">
                <a:solidFill>
                  <a:srgbClr val="868686"/>
                </a:solidFill>
                <a:latin typeface="Arial"/>
                <a:cs typeface="Arial"/>
              </a:rPr>
              <a:t>/</a:t>
            </a:r>
            <a:r>
              <a:rPr sz="900" spc="-5" dirty="0">
                <a:solidFill>
                  <a:srgbClr val="868686"/>
                </a:solidFill>
                <a:latin typeface="Arial"/>
                <a:cs typeface="Arial"/>
              </a:rPr>
              <a:t>2</a:t>
            </a:r>
            <a:r>
              <a:rPr sz="900" spc="-15" dirty="0">
                <a:solidFill>
                  <a:srgbClr val="868686"/>
                </a:solidFill>
                <a:latin typeface="Arial"/>
                <a:cs typeface="Arial"/>
              </a:rPr>
              <a:t>01</a:t>
            </a:r>
            <a:r>
              <a:rPr sz="900" spc="-5" dirty="0">
                <a:solidFill>
                  <a:srgbClr val="868686"/>
                </a:solidFill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71076" y="1523"/>
            <a:ext cx="1219200" cy="6856730"/>
          </a:xfrm>
          <a:custGeom>
            <a:avLst/>
            <a:gdLst/>
            <a:ahLst/>
            <a:cxnLst/>
            <a:rect l="l" t="t" r="r" b="b"/>
            <a:pathLst>
              <a:path w="1219200" h="6856730">
                <a:moveTo>
                  <a:pt x="0" y="0"/>
                </a:moveTo>
                <a:lnTo>
                  <a:pt x="1219200" y="6856219"/>
                </a:lnTo>
              </a:path>
            </a:pathLst>
          </a:custGeom>
          <a:ln w="914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371076" y="1523"/>
            <a:ext cx="1219200" cy="6856730"/>
          </a:xfrm>
          <a:custGeom>
            <a:avLst/>
            <a:gdLst/>
            <a:ahLst/>
            <a:cxnLst/>
            <a:rect l="l" t="t" r="r" b="b"/>
            <a:pathLst>
              <a:path w="1219200" h="6856730">
                <a:moveTo>
                  <a:pt x="1219200" y="6856219"/>
                </a:moveTo>
                <a:lnTo>
                  <a:pt x="0" y="0"/>
                </a:lnTo>
              </a:path>
            </a:pathLst>
          </a:custGeom>
          <a:ln w="914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24928" y="3681984"/>
            <a:ext cx="4763770" cy="3176270"/>
          </a:xfrm>
          <a:custGeom>
            <a:avLst/>
            <a:gdLst/>
            <a:ahLst/>
            <a:cxnLst/>
            <a:rect l="l" t="t" r="r" b="b"/>
            <a:pathLst>
              <a:path w="4763770" h="3176270">
                <a:moveTo>
                  <a:pt x="4763643" y="0"/>
                </a:moveTo>
                <a:lnTo>
                  <a:pt x="0" y="3175759"/>
                </a:lnTo>
              </a:path>
            </a:pathLst>
          </a:custGeom>
          <a:ln w="9144">
            <a:solidFill>
              <a:srgbClr val="D5D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24928" y="3681984"/>
            <a:ext cx="4763770" cy="3176270"/>
          </a:xfrm>
          <a:custGeom>
            <a:avLst/>
            <a:gdLst/>
            <a:ahLst/>
            <a:cxnLst/>
            <a:rect l="l" t="t" r="r" b="b"/>
            <a:pathLst>
              <a:path w="4763770" h="3176270">
                <a:moveTo>
                  <a:pt x="0" y="3175759"/>
                </a:moveTo>
                <a:lnTo>
                  <a:pt x="4763643" y="0"/>
                </a:lnTo>
              </a:path>
            </a:pathLst>
          </a:custGeom>
          <a:ln w="9144">
            <a:solidFill>
              <a:srgbClr val="D5D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82100" y="0"/>
            <a:ext cx="3006725" cy="6858000"/>
          </a:xfrm>
          <a:custGeom>
            <a:avLst/>
            <a:gdLst/>
            <a:ahLst/>
            <a:cxnLst/>
            <a:rect l="l" t="t" r="r" b="b"/>
            <a:pathLst>
              <a:path w="3006725" h="6858000">
                <a:moveTo>
                  <a:pt x="3006344" y="0"/>
                </a:moveTo>
                <a:lnTo>
                  <a:pt x="2042795" y="0"/>
                </a:lnTo>
                <a:lnTo>
                  <a:pt x="0" y="6857786"/>
                </a:lnTo>
                <a:lnTo>
                  <a:pt x="3006344" y="6857786"/>
                </a:lnTo>
                <a:lnTo>
                  <a:pt x="300634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605771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5847" y="0"/>
                </a:moveTo>
                <a:lnTo>
                  <a:pt x="0" y="0"/>
                </a:lnTo>
                <a:lnTo>
                  <a:pt x="1207516" y="6857743"/>
                </a:lnTo>
                <a:lnTo>
                  <a:pt x="2585847" y="6857743"/>
                </a:lnTo>
                <a:lnTo>
                  <a:pt x="258584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33688" y="3049523"/>
            <a:ext cx="3258185" cy="3808729"/>
          </a:xfrm>
          <a:custGeom>
            <a:avLst/>
            <a:gdLst/>
            <a:ahLst/>
            <a:cxnLst/>
            <a:rect l="l" t="t" r="r" b="b"/>
            <a:pathLst>
              <a:path w="3258184" h="3808729">
                <a:moveTo>
                  <a:pt x="3257804" y="0"/>
                </a:moveTo>
                <a:lnTo>
                  <a:pt x="0" y="3808220"/>
                </a:lnTo>
                <a:lnTo>
                  <a:pt x="3257804" y="3808220"/>
                </a:lnTo>
                <a:lnTo>
                  <a:pt x="32578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70819" y="3590544"/>
            <a:ext cx="1818005" cy="3267710"/>
          </a:xfrm>
          <a:custGeom>
            <a:avLst/>
            <a:gdLst/>
            <a:ahLst/>
            <a:cxnLst/>
            <a:rect l="l" t="t" r="r" b="b"/>
            <a:pathLst>
              <a:path w="1818004" h="3267709">
                <a:moveTo>
                  <a:pt x="1817624" y="0"/>
                </a:moveTo>
                <a:lnTo>
                  <a:pt x="0" y="3267200"/>
                </a:lnTo>
                <a:lnTo>
                  <a:pt x="1817624" y="3267200"/>
                </a:lnTo>
                <a:lnTo>
                  <a:pt x="18176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05471" y="1554480"/>
            <a:ext cx="2436876" cy="28300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23432" y="4527803"/>
            <a:ext cx="3258312" cy="21259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4014215"/>
            <a:ext cx="449580" cy="2843530"/>
          </a:xfrm>
          <a:custGeom>
            <a:avLst/>
            <a:gdLst/>
            <a:ahLst/>
            <a:cxnLst/>
            <a:rect l="l" t="t" r="r" b="b"/>
            <a:pathLst>
              <a:path w="449580" h="2843529">
                <a:moveTo>
                  <a:pt x="0" y="0"/>
                </a:moveTo>
                <a:lnTo>
                  <a:pt x="0" y="2843400"/>
                </a:lnTo>
                <a:lnTo>
                  <a:pt x="449580" y="2843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870305" y="519176"/>
            <a:ext cx="13792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步骤</a:t>
            </a:r>
            <a:r>
              <a:rPr dirty="0">
                <a:latin typeface="Trebuchet MS"/>
                <a:cs typeface="Trebuchet MS"/>
              </a:rPr>
              <a:t>2</a:t>
            </a:r>
            <a:r>
              <a:rPr b="0" dirty="0">
                <a:latin typeface="Trebuchet MS"/>
                <a:cs typeface="Trebuchet MS"/>
              </a:rPr>
              <a:t>: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772539" y="1064514"/>
            <a:ext cx="5197475" cy="1053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500"/>
              </a:lnSpc>
              <a:spcBef>
                <a:spcPts val="100"/>
              </a:spcBef>
            </a:pPr>
            <a:r>
              <a:rPr sz="2400" spc="-15" dirty="0">
                <a:solidFill>
                  <a:srgbClr val="FF0000"/>
                </a:solidFill>
                <a:latin typeface="SimSun"/>
                <a:cs typeface="SimSun"/>
              </a:rPr>
              <a:t>在马来西亚大使</a:t>
            </a:r>
            <a:r>
              <a:rPr sz="2400" spc="-10" dirty="0">
                <a:solidFill>
                  <a:srgbClr val="FF0000"/>
                </a:solidFill>
                <a:latin typeface="SimSun"/>
                <a:cs typeface="SimSun"/>
              </a:rPr>
              <a:t>馆</a:t>
            </a:r>
            <a:r>
              <a:rPr sz="2400" spc="-15" dirty="0">
                <a:solidFill>
                  <a:srgbClr val="FF0000"/>
                </a:solidFill>
                <a:latin typeface="Trebuchet MS"/>
                <a:cs typeface="Trebuchet MS"/>
              </a:rPr>
              <a:t>/</a:t>
            </a:r>
            <a:r>
              <a:rPr sz="2400" spc="-15" dirty="0">
                <a:solidFill>
                  <a:srgbClr val="FF0000"/>
                </a:solidFill>
                <a:latin typeface="SimSun"/>
                <a:cs typeface="SimSun"/>
              </a:rPr>
              <a:t>领事</a:t>
            </a:r>
            <a:r>
              <a:rPr sz="2400" spc="-10" dirty="0">
                <a:solidFill>
                  <a:srgbClr val="FF0000"/>
                </a:solidFill>
                <a:latin typeface="SimSun"/>
                <a:cs typeface="SimSun"/>
              </a:rPr>
              <a:t>馆</a:t>
            </a:r>
            <a:r>
              <a:rPr sz="2400" spc="-15" dirty="0">
                <a:solidFill>
                  <a:srgbClr val="FF0000"/>
                </a:solidFill>
                <a:latin typeface="Trebuchet MS"/>
                <a:cs typeface="Trebuchet MS"/>
              </a:rPr>
              <a:t>/</a:t>
            </a:r>
            <a:r>
              <a:rPr sz="2400" spc="-15" dirty="0">
                <a:solidFill>
                  <a:srgbClr val="FF0000"/>
                </a:solidFill>
                <a:latin typeface="SimSun"/>
                <a:cs typeface="SimSun"/>
              </a:rPr>
              <a:t>高级委员</a:t>
            </a:r>
            <a:r>
              <a:rPr sz="2400" dirty="0">
                <a:solidFill>
                  <a:srgbClr val="FF0000"/>
                </a:solidFill>
                <a:latin typeface="SimSun"/>
                <a:cs typeface="SimSun"/>
              </a:rPr>
              <a:t>会 </a:t>
            </a:r>
            <a:r>
              <a:rPr sz="2400" spc="-15" dirty="0">
                <a:solidFill>
                  <a:srgbClr val="FF0000"/>
                </a:solidFill>
                <a:latin typeface="SimSun"/>
                <a:cs typeface="SimSun"/>
              </a:rPr>
              <a:t>获得单一入境签</a:t>
            </a:r>
            <a:r>
              <a:rPr sz="2400" dirty="0">
                <a:solidFill>
                  <a:srgbClr val="FF0000"/>
                </a:solidFill>
                <a:latin typeface="SimSun"/>
                <a:cs typeface="SimSun"/>
              </a:rPr>
              <a:t>证</a:t>
            </a:r>
            <a:r>
              <a:rPr sz="2400" spc="-484" dirty="0">
                <a:solidFill>
                  <a:srgbClr val="FF0000"/>
                </a:solidFill>
                <a:latin typeface="SimSun"/>
                <a:cs typeface="SimSun"/>
              </a:rPr>
              <a:t> </a:t>
            </a:r>
            <a:r>
              <a:rPr sz="2400" spc="-15" dirty="0">
                <a:solidFill>
                  <a:srgbClr val="FF0000"/>
                </a:solidFill>
                <a:latin typeface="Trebuchet MS"/>
                <a:cs typeface="Trebuchet MS"/>
              </a:rPr>
              <a:t>(SEV)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6005" y="2216353"/>
            <a:ext cx="20193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solidFill>
                  <a:srgbClr val="FF0000"/>
                </a:solidFill>
                <a:latin typeface="Wingdings"/>
                <a:cs typeface="Wingdings"/>
              </a:rPr>
              <a:t>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8080" y="2177288"/>
            <a:ext cx="4944110" cy="3518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8140" marR="5080" indent="12065">
              <a:lnSpc>
                <a:spcPct val="99800"/>
              </a:lnSpc>
              <a:spcBef>
                <a:spcPts val="105"/>
              </a:spcBef>
              <a:tabLst>
                <a:tab pos="1047115" algn="l"/>
              </a:tabLst>
            </a:pP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如果您需要单一入境签证</a:t>
            </a:r>
            <a:r>
              <a:rPr sz="2000" spc="-465" dirty="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sz="2000" spc="-5" dirty="0">
                <a:solidFill>
                  <a:srgbClr val="3C3C3C"/>
                </a:solidFill>
                <a:latin typeface="Trebuchet MS"/>
                <a:cs typeface="Trebuchet MS"/>
              </a:rPr>
              <a:t>(SEV)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才能进入 马来西</a:t>
            </a:r>
            <a:r>
              <a:rPr sz="2000" spc="-5" dirty="0">
                <a:solidFill>
                  <a:srgbClr val="3C3C3C"/>
                </a:solidFill>
                <a:latin typeface="SimSun"/>
                <a:cs typeface="SimSun"/>
              </a:rPr>
              <a:t>亚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请在进入马来西亚之前</a:t>
            </a:r>
            <a:r>
              <a:rPr sz="2000" spc="-15" dirty="0">
                <a:solidFill>
                  <a:srgbClr val="3C3C3C"/>
                </a:solidFill>
                <a:latin typeface="SimSun"/>
                <a:cs typeface="SimSun"/>
              </a:rPr>
              <a:t>到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马来 西亚大使</a:t>
            </a:r>
            <a:r>
              <a:rPr sz="2000" spc="-5" dirty="0">
                <a:solidFill>
                  <a:srgbClr val="3C3C3C"/>
                </a:solidFill>
                <a:latin typeface="SimSun"/>
                <a:cs typeface="SimSun"/>
              </a:rPr>
              <a:t>馆</a:t>
            </a:r>
            <a:r>
              <a:rPr sz="2000" spc="5" dirty="0">
                <a:solidFill>
                  <a:srgbClr val="3C3C3C"/>
                </a:solidFill>
                <a:latin typeface="Trebuchet MS"/>
                <a:cs typeface="Trebuchet MS"/>
              </a:rPr>
              <a:t>/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领事馆或</a:t>
            </a:r>
            <a:r>
              <a:rPr sz="2000" spc="-15" dirty="0">
                <a:solidFill>
                  <a:srgbClr val="3C3C3C"/>
                </a:solidFill>
                <a:latin typeface="SimSun"/>
                <a:cs typeface="SimSun"/>
              </a:rPr>
              <a:t>离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您最</a:t>
            </a:r>
            <a:r>
              <a:rPr sz="2000" spc="-15" dirty="0">
                <a:solidFill>
                  <a:srgbClr val="3C3C3C"/>
                </a:solidFill>
                <a:latin typeface="SimSun"/>
                <a:cs typeface="SimSun"/>
              </a:rPr>
              <a:t>近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的地</a:t>
            </a:r>
            <a:r>
              <a:rPr sz="2000" spc="-15" dirty="0">
                <a:solidFill>
                  <a:srgbClr val="3C3C3C"/>
                </a:solidFill>
                <a:latin typeface="SimSun"/>
                <a:cs typeface="SimSun"/>
              </a:rPr>
              <a:t>方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申 </a:t>
            </a:r>
            <a:r>
              <a:rPr sz="2000" spc="-5" dirty="0">
                <a:solidFill>
                  <a:srgbClr val="3C3C3C"/>
                </a:solidFill>
                <a:latin typeface="SimSun"/>
                <a:cs typeface="SimSun"/>
              </a:rPr>
              <a:t>请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r>
              <a:rPr sz="20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有关更多信息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请访问马来西亚移民 局网站 </a:t>
            </a:r>
            <a:r>
              <a:rPr sz="2000" u="heavy" spc="-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4"/>
              </a:rPr>
              <a:t>http://www.imi.gov.my/index.php/en/p </a:t>
            </a:r>
            <a:r>
              <a:rPr sz="2000" spc="-55" dirty="0">
                <a:solidFill>
                  <a:srgbClr val="0000FF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20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4"/>
              </a:rPr>
              <a:t>ass.h	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4"/>
              </a:rPr>
              <a:t>tml?id=288</a:t>
            </a:r>
            <a:endParaRPr sz="2000">
              <a:latin typeface="Trebuchet MS"/>
              <a:cs typeface="Trebuchet MS"/>
            </a:endParaRPr>
          </a:p>
          <a:p>
            <a:pPr marL="370840" marR="22860" indent="-358140">
              <a:lnSpc>
                <a:spcPct val="100000"/>
              </a:lnSpc>
              <a:spcBef>
                <a:spcPts val="1120"/>
              </a:spcBef>
              <a:buClr>
                <a:srgbClr val="FF0000"/>
              </a:buClr>
              <a:buSzPct val="80000"/>
              <a:buFont typeface="Wingdings"/>
              <a:buChar char=""/>
              <a:tabLst>
                <a:tab pos="370205" algn="l"/>
                <a:tab pos="370840" algn="l"/>
              </a:tabLst>
            </a:pPr>
            <a:r>
              <a:rPr sz="2000" spc="-5" dirty="0">
                <a:solidFill>
                  <a:srgbClr val="3C3C3C"/>
                </a:solidFill>
                <a:latin typeface="SimSun"/>
                <a:cs typeface="SimSun"/>
              </a:rPr>
              <a:t>如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果有需要</a:t>
            </a:r>
            <a:r>
              <a:rPr sz="2000" spc="-434" dirty="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sz="2000" spc="-5" dirty="0">
                <a:solidFill>
                  <a:srgbClr val="3C3C3C"/>
                </a:solidFill>
                <a:latin typeface="Trebuchet MS"/>
                <a:cs typeface="Trebuchet MS"/>
              </a:rPr>
              <a:t>SEV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申请的认证文件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请在电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  <a:hlinkClick r:id="rId5"/>
              </a:rPr>
              <a:t>子</a:t>
            </a:r>
            <a:r>
              <a:rPr sz="2000" spc="-5" dirty="0">
                <a:solidFill>
                  <a:srgbClr val="3C3C3C"/>
                </a:solidFill>
                <a:latin typeface="SimSun"/>
                <a:cs typeface="SimSun"/>
                <a:hlinkClick r:id="rId5"/>
              </a:rPr>
              <a:t>邮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  <a:hlinkClick r:id="rId5"/>
              </a:rPr>
              <a:t>件</a:t>
            </a:r>
            <a:r>
              <a:rPr sz="2000" spc="-15" dirty="0">
                <a:solidFill>
                  <a:srgbClr val="3C3C3C"/>
                </a:solidFill>
                <a:latin typeface="Trebuchet MS"/>
                <a:cs typeface="Trebuchet MS"/>
                <a:hlinkClick r:id="rId5"/>
              </a:rPr>
              <a:t>vpu@ucsiuniversity.edu.my</a:t>
            </a:r>
            <a:r>
              <a:rPr sz="2000" spc="-10" dirty="0">
                <a:solidFill>
                  <a:srgbClr val="3C3C3C"/>
                </a:solidFill>
                <a:latin typeface="SimSun"/>
                <a:cs typeface="SimSun"/>
                <a:hlinkClick r:id="rId5"/>
              </a:rPr>
              <a:t>中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  <a:hlinkClick r:id="rId5"/>
              </a:rPr>
              <a:t>提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供您的邮寄地址</a:t>
            </a:r>
            <a:r>
              <a:rPr sz="2000" spc="-434" dirty="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sz="2000" spc="-5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含邮政编码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和联系电 </a:t>
            </a:r>
            <a:r>
              <a:rPr sz="2000" spc="-5" dirty="0">
                <a:solidFill>
                  <a:srgbClr val="3C3C3C"/>
                </a:solidFill>
                <a:latin typeface="SimSun"/>
                <a:cs typeface="SimSun"/>
              </a:rPr>
              <a:t>话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0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SimSun"/>
                <a:cs typeface="SimSun"/>
              </a:rPr>
              <a:t>以便发送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05" y="616077"/>
            <a:ext cx="27565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步骤</a:t>
            </a:r>
            <a:r>
              <a:rPr dirty="0">
                <a:latin typeface="Trebuchet MS"/>
                <a:cs typeface="Trebuchet MS"/>
              </a:rPr>
              <a:t>3</a:t>
            </a:r>
            <a:r>
              <a:rPr b="0" dirty="0">
                <a:latin typeface="Trebuchet MS"/>
                <a:cs typeface="Trebuchet MS"/>
              </a:rPr>
              <a:t>:</a:t>
            </a:r>
          </a:p>
          <a:p>
            <a:pPr marL="914400">
              <a:lnSpc>
                <a:spcPct val="100000"/>
              </a:lnSpc>
            </a:pPr>
            <a:r>
              <a:rPr b="0" dirty="0">
                <a:latin typeface="SimSun"/>
                <a:cs typeface="SimSun"/>
              </a:rPr>
              <a:t>住宿安排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26734" y="2070913"/>
            <a:ext cx="3663315" cy="349377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住宿选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择</a:t>
            </a:r>
            <a:r>
              <a:rPr sz="2500" spc="-515" dirty="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297815" algn="l"/>
              </a:tabLst>
            </a:pP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北翼宿舍</a:t>
            </a:r>
            <a:r>
              <a:rPr sz="2500" spc="-545" dirty="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5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500" spc="-1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座（校内）</a:t>
            </a:r>
            <a:endParaRPr sz="25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297815" algn="l"/>
              </a:tabLst>
            </a:pP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南翼宿舍</a:t>
            </a:r>
            <a:r>
              <a:rPr sz="2500" spc="-550" dirty="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5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50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座（校内）</a:t>
            </a:r>
            <a:endParaRPr sz="25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297815" algn="l"/>
              </a:tabLst>
            </a:pP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南翼宿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舍</a:t>
            </a:r>
            <a:r>
              <a:rPr sz="2500" spc="-540" dirty="0">
                <a:solidFill>
                  <a:srgbClr val="3C3C3C"/>
                </a:solidFill>
                <a:latin typeface="SimSun"/>
                <a:cs typeface="SimSun"/>
              </a:rPr>
              <a:t> 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5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500" spc="-1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座（校内）</a:t>
            </a:r>
            <a:endParaRPr sz="25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297815" algn="l"/>
              </a:tabLst>
            </a:pP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校外住宿</a:t>
            </a:r>
            <a:endParaRPr sz="2500">
              <a:latin typeface="SimSun"/>
              <a:cs typeface="SimSun"/>
            </a:endParaRPr>
          </a:p>
          <a:p>
            <a:pPr marL="12700" marR="187325">
              <a:lnSpc>
                <a:spcPct val="130000"/>
              </a:lnSpc>
              <a:buClr>
                <a:srgbClr val="FF0000"/>
              </a:buClr>
              <a:buSzPct val="78000"/>
              <a:buFont typeface="Wingdings"/>
              <a:buChar char=""/>
              <a:tabLst>
                <a:tab pos="297815" algn="l"/>
              </a:tabLst>
            </a:pP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自己的安排（与朋友或 亲戚住在一起）</a:t>
            </a:r>
            <a:endParaRPr sz="2500">
              <a:latin typeface="SimSun"/>
              <a:cs typeface="SimSu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005" y="2186686"/>
            <a:ext cx="4172585" cy="2311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在您到达之前</a:t>
            </a:r>
            <a:r>
              <a:rPr sz="2500" spc="-1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请确保您已 经预订并确认了您的住宿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,  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无论是咨询员还是通过自己 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的资源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r>
              <a:rPr sz="25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由于无法提供所要 求的客房类型</a:t>
            </a:r>
            <a:r>
              <a:rPr sz="2500" spc="-1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因此抵达时 的要求可能不予受理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3688" y="3049523"/>
            <a:ext cx="3258185" cy="3808729"/>
          </a:xfrm>
          <a:custGeom>
            <a:avLst/>
            <a:gdLst/>
            <a:ahLst/>
            <a:cxnLst/>
            <a:rect l="l" t="t" r="r" b="b"/>
            <a:pathLst>
              <a:path w="3258184" h="3808729">
                <a:moveTo>
                  <a:pt x="3257804" y="0"/>
                </a:moveTo>
                <a:lnTo>
                  <a:pt x="0" y="3808220"/>
                </a:lnTo>
                <a:lnTo>
                  <a:pt x="3257804" y="3808220"/>
                </a:lnTo>
                <a:lnTo>
                  <a:pt x="32578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70819" y="3590544"/>
            <a:ext cx="1818005" cy="3267710"/>
          </a:xfrm>
          <a:custGeom>
            <a:avLst/>
            <a:gdLst/>
            <a:ahLst/>
            <a:cxnLst/>
            <a:rect l="l" t="t" r="r" b="b"/>
            <a:pathLst>
              <a:path w="1818004" h="3267709">
                <a:moveTo>
                  <a:pt x="1817624" y="0"/>
                </a:moveTo>
                <a:lnTo>
                  <a:pt x="0" y="3267200"/>
                </a:lnTo>
                <a:lnTo>
                  <a:pt x="1817624" y="3267200"/>
                </a:lnTo>
                <a:lnTo>
                  <a:pt x="18176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014215"/>
            <a:ext cx="449580" cy="2843530"/>
          </a:xfrm>
          <a:custGeom>
            <a:avLst/>
            <a:gdLst/>
            <a:ahLst/>
            <a:cxnLst/>
            <a:rect l="l" t="t" r="r" b="b"/>
            <a:pathLst>
              <a:path w="449580" h="2843529">
                <a:moveTo>
                  <a:pt x="0" y="0"/>
                </a:moveTo>
                <a:lnTo>
                  <a:pt x="0" y="2843400"/>
                </a:lnTo>
                <a:lnTo>
                  <a:pt x="449580" y="2843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56005" y="614553"/>
            <a:ext cx="2756535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310"/>
              </a:lnSpc>
              <a:spcBef>
                <a:spcPts val="100"/>
              </a:spcBef>
            </a:pPr>
            <a:r>
              <a:rPr spc="-5" dirty="0"/>
              <a:t>步骤</a:t>
            </a:r>
            <a:r>
              <a:rPr dirty="0">
                <a:latin typeface="Trebuchet MS"/>
                <a:cs typeface="Trebuchet MS"/>
              </a:rPr>
              <a:t>4</a:t>
            </a:r>
            <a:r>
              <a:rPr b="0" dirty="0">
                <a:latin typeface="Trebuchet MS"/>
                <a:cs typeface="Trebuchet MS"/>
              </a:rPr>
              <a:t>:</a:t>
            </a:r>
          </a:p>
          <a:p>
            <a:pPr marL="914400">
              <a:lnSpc>
                <a:spcPts val="4310"/>
              </a:lnSpc>
            </a:pPr>
            <a:r>
              <a:rPr b="0" dirty="0">
                <a:latin typeface="SimSun"/>
                <a:cs typeface="SimSun"/>
              </a:rPr>
              <a:t>到达通知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56005" y="1913636"/>
            <a:ext cx="8963660" cy="198247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55600" marR="484505" indent="-342900">
              <a:lnSpc>
                <a:spcPct val="103000"/>
              </a:lnSpc>
              <a:spcBef>
                <a:spcPts val="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在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IIS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学生门户网站填写</a:t>
            </a:r>
            <a:r>
              <a:rPr sz="2500" u="heavy" spc="-5" dirty="0">
                <a:solidFill>
                  <a:srgbClr val="800080"/>
                </a:solidFill>
                <a:uFill>
                  <a:solidFill>
                    <a:srgbClr val="800080"/>
                  </a:solidFill>
                </a:uFill>
                <a:latin typeface="SimSun"/>
                <a:cs typeface="SimSun"/>
                <a:hlinkClick r:id="rId2"/>
              </a:rPr>
              <a:t>入境许可和到达信息表</a:t>
            </a:r>
            <a:r>
              <a:rPr sz="2500" spc="-1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并确保您在 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出发日期前至少七（</a:t>
            </a:r>
            <a:r>
              <a:rPr sz="2500" spc="-10" dirty="0">
                <a:solidFill>
                  <a:srgbClr val="3C3C3C"/>
                </a:solidFill>
                <a:latin typeface="Trebuchet MS"/>
                <a:cs typeface="Trebuchet MS"/>
              </a:rPr>
              <a:t>7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）个工作日提交填好的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表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格</a:t>
            </a:r>
            <a:r>
              <a:rPr sz="2500" spc="-1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以便提 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供免费接送和出入境检查服务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r>
              <a:rPr sz="25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500" spc="-20" dirty="0">
                <a:solidFill>
                  <a:srgbClr val="3C3C3C"/>
                </a:solidFill>
                <a:latin typeface="SimSun"/>
                <a:cs typeface="SimSun"/>
              </a:rPr>
              <a:t>逾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期</a:t>
            </a:r>
            <a:r>
              <a:rPr sz="2500" spc="-20" dirty="0">
                <a:solidFill>
                  <a:srgbClr val="3C3C3C"/>
                </a:solidFill>
                <a:latin typeface="SimSun"/>
                <a:cs typeface="SimSun"/>
              </a:rPr>
              <a:t>通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知将被罚款</a:t>
            </a:r>
            <a:r>
              <a:rPr sz="2500" spc="-10" dirty="0">
                <a:solidFill>
                  <a:srgbClr val="3C3C3C"/>
                </a:solidFill>
                <a:latin typeface="Trebuchet MS"/>
                <a:cs typeface="Trebuchet MS"/>
              </a:rPr>
              <a:t>200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令吉</a:t>
            </a:r>
            <a:r>
              <a:rPr sz="2500" spc="-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500">
              <a:latin typeface="Trebuchet MS"/>
              <a:cs typeface="Trebuchet MS"/>
            </a:endParaRPr>
          </a:p>
          <a:p>
            <a:pPr marL="386080" marR="5080" lvl="1" indent="-287020">
              <a:lnSpc>
                <a:spcPct val="100000"/>
              </a:lnSpc>
              <a:spcBef>
                <a:spcPts val="22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86080" algn="l"/>
              </a:tabLst>
            </a:pPr>
            <a:r>
              <a:rPr sz="2500" spc="-5" dirty="0">
                <a:latin typeface="SimSun"/>
                <a:cs typeface="SimSun"/>
              </a:rPr>
              <a:t>根据移民法规</a:t>
            </a:r>
            <a:r>
              <a:rPr sz="2500" spc="-10" dirty="0">
                <a:latin typeface="Trebuchet MS"/>
                <a:cs typeface="Trebuchet MS"/>
              </a:rPr>
              <a:t>,</a:t>
            </a:r>
            <a:r>
              <a:rPr sz="2500" spc="-5" dirty="0">
                <a:latin typeface="SimSun"/>
                <a:cs typeface="SimSun"/>
              </a:rPr>
              <a:t>学生在没有通知大学的情况下抵达</a:t>
            </a:r>
            <a:r>
              <a:rPr sz="2500" dirty="0">
                <a:latin typeface="SimSun"/>
                <a:cs typeface="SimSun"/>
              </a:rPr>
              <a:t>机</a:t>
            </a:r>
            <a:r>
              <a:rPr sz="2500" spc="-5" dirty="0">
                <a:latin typeface="SimSun"/>
                <a:cs typeface="SimSun"/>
              </a:rPr>
              <a:t>场</a:t>
            </a:r>
            <a:r>
              <a:rPr sz="2500" spc="-5" dirty="0">
                <a:latin typeface="Trebuchet MS"/>
                <a:cs typeface="Trebuchet MS"/>
              </a:rPr>
              <a:t>.</a:t>
            </a:r>
            <a:r>
              <a:rPr sz="2500" spc="-120" dirty="0">
                <a:latin typeface="Trebuchet MS"/>
                <a:cs typeface="Trebuchet MS"/>
              </a:rPr>
              <a:t> </a:t>
            </a:r>
            <a:r>
              <a:rPr sz="2500" spc="-5" dirty="0">
                <a:latin typeface="SimSun"/>
                <a:cs typeface="SimSun"/>
              </a:rPr>
              <a:t>移民官 将发出拒绝通知</a:t>
            </a:r>
            <a:r>
              <a:rPr sz="2500" spc="-10" dirty="0">
                <a:latin typeface="Trebuchet MS"/>
                <a:cs typeface="Trebuchet MS"/>
              </a:rPr>
              <a:t>,</a:t>
            </a:r>
            <a:r>
              <a:rPr sz="2500" spc="-5" dirty="0">
                <a:latin typeface="SimSun"/>
                <a:cs typeface="SimSun"/>
              </a:rPr>
              <a:t>学生将在</a:t>
            </a:r>
            <a:r>
              <a:rPr sz="2500" spc="-10" dirty="0">
                <a:latin typeface="Trebuchet MS"/>
                <a:cs typeface="Trebuchet MS"/>
              </a:rPr>
              <a:t>6</a:t>
            </a:r>
            <a:r>
              <a:rPr sz="2500" spc="-5" dirty="0">
                <a:latin typeface="SimSun"/>
                <a:cs typeface="SimSun"/>
              </a:rPr>
              <a:t>小时后被驱逐出境。</a:t>
            </a:r>
            <a:endParaRPr sz="25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3688" y="3049523"/>
            <a:ext cx="3258185" cy="3808729"/>
          </a:xfrm>
          <a:custGeom>
            <a:avLst/>
            <a:gdLst/>
            <a:ahLst/>
            <a:cxnLst/>
            <a:rect l="l" t="t" r="r" b="b"/>
            <a:pathLst>
              <a:path w="3258184" h="3808729">
                <a:moveTo>
                  <a:pt x="3257804" y="0"/>
                </a:moveTo>
                <a:lnTo>
                  <a:pt x="0" y="3808220"/>
                </a:lnTo>
                <a:lnTo>
                  <a:pt x="3257804" y="3808220"/>
                </a:lnTo>
                <a:lnTo>
                  <a:pt x="32578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70819" y="3590544"/>
            <a:ext cx="1818005" cy="3267710"/>
          </a:xfrm>
          <a:custGeom>
            <a:avLst/>
            <a:gdLst/>
            <a:ahLst/>
            <a:cxnLst/>
            <a:rect l="l" t="t" r="r" b="b"/>
            <a:pathLst>
              <a:path w="1818004" h="3267709">
                <a:moveTo>
                  <a:pt x="1817624" y="0"/>
                </a:moveTo>
                <a:lnTo>
                  <a:pt x="0" y="3267200"/>
                </a:lnTo>
                <a:lnTo>
                  <a:pt x="1817624" y="3267200"/>
                </a:lnTo>
                <a:lnTo>
                  <a:pt x="18176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014215"/>
            <a:ext cx="449580" cy="2843530"/>
          </a:xfrm>
          <a:custGeom>
            <a:avLst/>
            <a:gdLst/>
            <a:ahLst/>
            <a:cxnLst/>
            <a:rect l="l" t="t" r="r" b="b"/>
            <a:pathLst>
              <a:path w="449580" h="2843529">
                <a:moveTo>
                  <a:pt x="0" y="0"/>
                </a:moveTo>
                <a:lnTo>
                  <a:pt x="0" y="2843400"/>
                </a:lnTo>
                <a:lnTo>
                  <a:pt x="449580" y="2843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37387" y="664590"/>
            <a:ext cx="18605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到达通知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4434" y="1670685"/>
            <a:ext cx="8635365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3695" indent="-34099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SzPct val="80000"/>
              <a:buFont typeface="Wingdings"/>
              <a:buChar char=""/>
              <a:tabLst>
                <a:tab pos="354330" algn="l"/>
              </a:tabLst>
            </a:pP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参加英语课程（或未达到英语要求）的学生</a:t>
            </a:r>
            <a:endParaRPr sz="2500">
              <a:latin typeface="SimSun"/>
              <a:cs typeface="SimSun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Font typeface="Wingdings"/>
              <a:buChar char=""/>
            </a:pPr>
            <a:endParaRPr sz="2700">
              <a:latin typeface="Times New Roman"/>
              <a:cs typeface="Times New Roman"/>
            </a:endParaRPr>
          </a:p>
          <a:p>
            <a:pPr marL="500380" lvl="1" indent="-344805">
              <a:lnSpc>
                <a:spcPct val="100000"/>
              </a:lnSpc>
              <a:spcBef>
                <a:spcPts val="5"/>
              </a:spcBef>
              <a:buSzPct val="78000"/>
              <a:buFont typeface="Wingdings"/>
              <a:buChar char=""/>
              <a:tabLst>
                <a:tab pos="500380" algn="l"/>
              </a:tabLst>
            </a:pPr>
            <a:r>
              <a:rPr sz="2500" spc="-10">
                <a:solidFill>
                  <a:srgbClr val="FF0000"/>
                </a:solidFill>
                <a:latin typeface="Trebuchet MS"/>
                <a:cs typeface="Trebuchet MS"/>
              </a:rPr>
              <a:t>201</a:t>
            </a:r>
            <a:r>
              <a:rPr lang="en-US" sz="2500" spc="-10">
                <a:solidFill>
                  <a:srgbClr val="FF0000"/>
                </a:solidFill>
                <a:latin typeface="Trebuchet MS"/>
                <a:cs typeface="Trebuchet MS"/>
              </a:rPr>
              <a:t>9</a:t>
            </a:r>
            <a:r>
              <a:rPr sz="2500" spc="-10">
                <a:solidFill>
                  <a:srgbClr val="FF0000"/>
                </a:solidFill>
                <a:latin typeface="SimSun"/>
                <a:cs typeface="SimSun"/>
              </a:rPr>
              <a:t>年</a:t>
            </a:r>
            <a:r>
              <a:rPr lang="en-US" sz="2500" spc="-10">
                <a:solidFill>
                  <a:srgbClr val="FF0000"/>
                </a:solidFill>
                <a:latin typeface="Trebuchet MS"/>
                <a:cs typeface="SimSun"/>
              </a:rPr>
              <a:t>2</a:t>
            </a:r>
            <a:r>
              <a:rPr sz="2500" spc="-5">
                <a:solidFill>
                  <a:srgbClr val="FF0000"/>
                </a:solidFill>
                <a:latin typeface="SimSun"/>
                <a:cs typeface="SimSun"/>
              </a:rPr>
              <a:t>月的课</a:t>
            </a:r>
            <a:r>
              <a:rPr sz="2500" spc="-15">
                <a:solidFill>
                  <a:srgbClr val="FF0000"/>
                </a:solidFill>
                <a:latin typeface="SimSun"/>
                <a:cs typeface="SimSun"/>
              </a:rPr>
              <a:t>程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，</a:t>
            </a:r>
            <a:r>
              <a:rPr sz="2500" spc="-10">
                <a:solidFill>
                  <a:srgbClr val="3C3C3C"/>
                </a:solidFill>
                <a:latin typeface="SimSun"/>
                <a:cs typeface="SimSun"/>
              </a:rPr>
              <a:t>应于</a:t>
            </a:r>
            <a:r>
              <a:rPr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201</a:t>
            </a:r>
            <a:r>
              <a:rPr lang="en-US"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9</a:t>
            </a:r>
            <a:r>
              <a:rPr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SimSun"/>
                <a:cs typeface="SimSun"/>
              </a:rPr>
              <a:t>年</a:t>
            </a:r>
            <a:r>
              <a:rPr lang="en-US" sz="25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SimSun"/>
              </a:rPr>
              <a:t>1</a:t>
            </a:r>
            <a:r>
              <a:rPr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SimSun"/>
                <a:cs typeface="SimSun"/>
              </a:rPr>
              <a:t>月</a:t>
            </a:r>
            <a:r>
              <a:rPr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2</a:t>
            </a:r>
            <a:r>
              <a:rPr lang="en-US"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4</a:t>
            </a:r>
            <a:r>
              <a:rPr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SimSun"/>
                <a:cs typeface="SimSun"/>
              </a:rPr>
              <a:t>日至</a:t>
            </a:r>
            <a:r>
              <a:rPr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2</a:t>
            </a:r>
            <a:r>
              <a:rPr lang="en-US"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5</a:t>
            </a:r>
            <a:r>
              <a:rPr sz="2500" u="heavy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SimSun"/>
                <a:cs typeface="SimSun"/>
              </a:rPr>
              <a:t>日</a:t>
            </a:r>
            <a:r>
              <a:rPr sz="2500" spc="-10">
                <a:solidFill>
                  <a:srgbClr val="3C3C3C"/>
                </a:solidFill>
                <a:latin typeface="SimSun"/>
                <a:cs typeface="SimSun"/>
              </a:rPr>
              <a:t>抵达</a:t>
            </a:r>
            <a:endParaRPr sz="2500">
              <a:latin typeface="SimSun"/>
              <a:cs typeface="SimSun"/>
            </a:endParaRPr>
          </a:p>
          <a:p>
            <a:pPr marL="500380" lvl="1" indent="-344805">
              <a:lnSpc>
                <a:spcPct val="100000"/>
              </a:lnSpc>
              <a:buClr>
                <a:srgbClr val="FF0000"/>
              </a:buClr>
              <a:buSzPct val="78000"/>
              <a:buFont typeface="Wingdings"/>
              <a:buChar char=""/>
              <a:tabLst>
                <a:tab pos="500380" algn="l"/>
              </a:tabLst>
            </a:pPr>
            <a:r>
              <a:rPr sz="2500" spc="-10">
                <a:solidFill>
                  <a:srgbClr val="8EB4E2"/>
                </a:solidFill>
                <a:latin typeface="Trebuchet MS"/>
                <a:cs typeface="Trebuchet MS"/>
              </a:rPr>
              <a:t>201</a:t>
            </a:r>
            <a:r>
              <a:rPr lang="en-US" sz="2500" spc="-10">
                <a:solidFill>
                  <a:srgbClr val="8EB4E2"/>
                </a:solidFill>
                <a:latin typeface="Trebuchet MS"/>
                <a:cs typeface="Trebuchet MS"/>
              </a:rPr>
              <a:t>9</a:t>
            </a:r>
            <a:r>
              <a:rPr sz="2500" spc="-5">
                <a:solidFill>
                  <a:srgbClr val="8EB4E2"/>
                </a:solidFill>
                <a:latin typeface="SimSun"/>
                <a:cs typeface="SimSun"/>
              </a:rPr>
              <a:t>年</a:t>
            </a:r>
            <a:r>
              <a:rPr lang="en-US" sz="2500" spc="-10">
                <a:solidFill>
                  <a:srgbClr val="8EB4E2"/>
                </a:solidFill>
                <a:latin typeface="Trebuchet MS"/>
                <a:cs typeface="SimSun"/>
              </a:rPr>
              <a:t>3</a:t>
            </a:r>
            <a:r>
              <a:rPr sz="2500" spc="-5">
                <a:solidFill>
                  <a:srgbClr val="8EB4E2"/>
                </a:solidFill>
                <a:latin typeface="SimSun"/>
                <a:cs typeface="SimSun"/>
              </a:rPr>
              <a:t>月的课</a:t>
            </a:r>
            <a:r>
              <a:rPr sz="2500" spc="-10">
                <a:solidFill>
                  <a:srgbClr val="8EB4E2"/>
                </a:solidFill>
                <a:latin typeface="SimSun"/>
                <a:cs typeface="SimSun"/>
              </a:rPr>
              <a:t>程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，</a:t>
            </a:r>
            <a:r>
              <a:rPr sz="2500" spc="-5">
                <a:solidFill>
                  <a:srgbClr val="3C3C3C"/>
                </a:solidFill>
                <a:latin typeface="SimSun"/>
                <a:cs typeface="SimSun"/>
              </a:rPr>
              <a:t>应于</a:t>
            </a:r>
            <a:r>
              <a:rPr sz="2500" u="heavy" spc="-10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Trebuchet MS"/>
                <a:cs typeface="Trebuchet MS"/>
              </a:rPr>
              <a:t>201</a:t>
            </a:r>
            <a:r>
              <a:rPr lang="en-US" sz="2500" u="heavy" spc="-10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Trebuchet MS"/>
                <a:cs typeface="Trebuchet MS"/>
              </a:rPr>
              <a:t>9</a:t>
            </a:r>
            <a:r>
              <a:rPr sz="2500" u="heavy" spc="-5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SimSun"/>
                <a:cs typeface="SimSun"/>
              </a:rPr>
              <a:t>年</a:t>
            </a:r>
            <a:r>
              <a:rPr lang="en-US" sz="2500" u="heavy" spc="-10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Trebuchet MS"/>
                <a:cs typeface="SimSun"/>
              </a:rPr>
              <a:t>2</a:t>
            </a:r>
            <a:r>
              <a:rPr sz="2500" u="heavy" spc="-5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SimSun"/>
                <a:cs typeface="SimSun"/>
              </a:rPr>
              <a:t>月</a:t>
            </a:r>
            <a:r>
              <a:rPr sz="2500" u="heavy" spc="-10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Trebuchet MS"/>
                <a:cs typeface="Trebuchet MS"/>
              </a:rPr>
              <a:t>2</a:t>
            </a:r>
            <a:r>
              <a:rPr lang="en-US" sz="2500" u="heavy" spc="-10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Trebuchet MS"/>
                <a:cs typeface="Trebuchet MS"/>
              </a:rPr>
              <a:t>5</a:t>
            </a:r>
            <a:r>
              <a:rPr sz="2500" u="heavy" spc="-5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SimSun"/>
                <a:cs typeface="SimSun"/>
              </a:rPr>
              <a:t>日至</a:t>
            </a:r>
            <a:r>
              <a:rPr sz="2500" u="heavy" spc="-5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Trebuchet MS"/>
                <a:cs typeface="Trebuchet MS"/>
              </a:rPr>
              <a:t>2</a:t>
            </a:r>
            <a:r>
              <a:rPr lang="en-US" sz="2500" u="heavy" spc="-5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Trebuchet MS"/>
                <a:cs typeface="Trebuchet MS"/>
              </a:rPr>
              <a:t>6</a:t>
            </a:r>
            <a:r>
              <a:rPr sz="2500" u="heavy" spc="-5">
                <a:solidFill>
                  <a:srgbClr val="8EB4E2"/>
                </a:solidFill>
                <a:uFill>
                  <a:solidFill>
                    <a:srgbClr val="8EB4E2"/>
                  </a:solidFill>
                </a:uFill>
                <a:latin typeface="SimSun"/>
                <a:cs typeface="SimSun"/>
              </a:rPr>
              <a:t>日</a:t>
            </a:r>
            <a:r>
              <a:rPr sz="2500" spc="-5">
                <a:solidFill>
                  <a:srgbClr val="3C3C3C"/>
                </a:solidFill>
                <a:latin typeface="SimSun"/>
                <a:cs typeface="SimSun"/>
              </a:rPr>
              <a:t>抵达</a:t>
            </a:r>
            <a:endParaRPr sz="2500">
              <a:latin typeface="SimSun"/>
              <a:cs typeface="SimSun"/>
            </a:endParaRPr>
          </a:p>
          <a:p>
            <a:pPr marL="500380" lvl="1" indent="-344805">
              <a:lnSpc>
                <a:spcPct val="100000"/>
              </a:lnSpc>
              <a:buClr>
                <a:srgbClr val="FF0000"/>
              </a:buClr>
              <a:buSzPct val="78000"/>
              <a:buFont typeface="Wingdings"/>
              <a:buChar char=""/>
              <a:tabLst>
                <a:tab pos="500380" algn="l"/>
              </a:tabLst>
            </a:pPr>
            <a:r>
              <a:rPr sz="2500" spc="-10">
                <a:solidFill>
                  <a:srgbClr val="00AF50"/>
                </a:solidFill>
                <a:latin typeface="Trebuchet MS"/>
                <a:cs typeface="Trebuchet MS"/>
              </a:rPr>
              <a:t>201</a:t>
            </a:r>
            <a:r>
              <a:rPr lang="en-US" sz="2500" spc="-10">
                <a:solidFill>
                  <a:srgbClr val="00AF50"/>
                </a:solidFill>
                <a:latin typeface="Trebuchet MS"/>
                <a:cs typeface="Trebuchet MS"/>
              </a:rPr>
              <a:t>9</a:t>
            </a:r>
            <a:r>
              <a:rPr sz="2500" spc="-5">
                <a:solidFill>
                  <a:srgbClr val="00AF50"/>
                </a:solidFill>
                <a:latin typeface="SimSun"/>
                <a:cs typeface="SimSun"/>
              </a:rPr>
              <a:t>年</a:t>
            </a:r>
            <a:r>
              <a:rPr lang="en-US" sz="2500" spc="-10">
                <a:solidFill>
                  <a:srgbClr val="00AF50"/>
                </a:solidFill>
                <a:latin typeface="Trebuchet MS"/>
                <a:cs typeface="SimSun"/>
              </a:rPr>
              <a:t>4</a:t>
            </a:r>
            <a:r>
              <a:rPr sz="2500" spc="-5">
                <a:solidFill>
                  <a:srgbClr val="00AF50"/>
                </a:solidFill>
                <a:latin typeface="SimSun"/>
                <a:cs typeface="SimSun"/>
              </a:rPr>
              <a:t>月的课</a:t>
            </a:r>
            <a:r>
              <a:rPr sz="2500" spc="-10">
                <a:solidFill>
                  <a:srgbClr val="00AF50"/>
                </a:solidFill>
                <a:latin typeface="SimSun"/>
                <a:cs typeface="SimSun"/>
              </a:rPr>
              <a:t>程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，</a:t>
            </a:r>
            <a:r>
              <a:rPr sz="2500" spc="-5">
                <a:solidFill>
                  <a:srgbClr val="3C3C3C"/>
                </a:solidFill>
                <a:latin typeface="SimSun"/>
                <a:cs typeface="SimSun"/>
              </a:rPr>
              <a:t>应于</a:t>
            </a:r>
            <a:r>
              <a:rPr sz="2500" u="heavy" spc="-1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201</a:t>
            </a:r>
            <a:r>
              <a:rPr lang="en-US" sz="2500" u="heavy" spc="-1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9</a:t>
            </a:r>
            <a:r>
              <a:rPr sz="2500" u="heavy" spc="-5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年</a:t>
            </a:r>
            <a:r>
              <a:rPr lang="en-US" sz="2500" u="heavy" spc="-1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SimSun"/>
              </a:rPr>
              <a:t>3</a:t>
            </a:r>
            <a:r>
              <a:rPr sz="2500" u="heavy" spc="-5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月</a:t>
            </a:r>
            <a:r>
              <a:rPr sz="2500" u="heavy" spc="-1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2</a:t>
            </a:r>
            <a:r>
              <a:rPr lang="en-US" sz="2500" u="heavy" spc="-1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7</a:t>
            </a:r>
            <a:r>
              <a:rPr sz="2500" u="heavy" spc="-5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日至</a:t>
            </a:r>
            <a:r>
              <a:rPr sz="2500" u="heavy" spc="-5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2</a:t>
            </a:r>
            <a:r>
              <a:rPr lang="en-US" sz="2500" u="heavy" spc="-5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8</a:t>
            </a:r>
            <a:r>
              <a:rPr sz="2500" u="heavy" spc="-5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日</a:t>
            </a:r>
            <a:endParaRPr sz="2500">
              <a:latin typeface="SimSun"/>
              <a:cs typeface="SimSun"/>
            </a:endParaRPr>
          </a:p>
          <a:p>
            <a:pPr marL="155575">
              <a:lnSpc>
                <a:spcPct val="100000"/>
              </a:lnSpc>
            </a:pP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（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2018</a:t>
            </a:r>
            <a:r>
              <a:rPr sz="2500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年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11</a:t>
            </a:r>
            <a:r>
              <a:rPr sz="2500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月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26</a:t>
            </a:r>
            <a:r>
              <a:rPr sz="2500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日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，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27</a:t>
            </a:r>
            <a:r>
              <a:rPr sz="2500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日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，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28</a:t>
            </a:r>
            <a:r>
              <a:rPr sz="2500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日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，</a:t>
            </a:r>
            <a:r>
              <a:rPr sz="2500" u="heavy" spc="-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28</a:t>
            </a:r>
            <a:r>
              <a:rPr sz="2500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SimSun"/>
                <a:cs typeface="SimSun"/>
              </a:rPr>
              <a:t>日）</a:t>
            </a:r>
            <a:endParaRPr sz="2500">
              <a:latin typeface="SimSun"/>
              <a:cs typeface="SimSun"/>
            </a:endParaRPr>
          </a:p>
          <a:p>
            <a:pPr marL="500380" lvl="1" indent="-344805">
              <a:lnSpc>
                <a:spcPct val="100000"/>
              </a:lnSpc>
              <a:buClr>
                <a:srgbClr val="FF0000"/>
              </a:buClr>
              <a:buSzPct val="78000"/>
              <a:buFont typeface="Wingdings"/>
              <a:buChar char=""/>
              <a:tabLst>
                <a:tab pos="500380" algn="l"/>
              </a:tabLst>
            </a:pPr>
            <a:r>
              <a:rPr sz="2500" spc="-10">
                <a:solidFill>
                  <a:srgbClr val="6F2F9F"/>
                </a:solidFill>
                <a:latin typeface="Trebuchet MS"/>
                <a:cs typeface="Trebuchet MS"/>
              </a:rPr>
              <a:t>2019</a:t>
            </a:r>
            <a:r>
              <a:rPr sz="2500" spc="-10">
                <a:solidFill>
                  <a:srgbClr val="6F2F9F"/>
                </a:solidFill>
                <a:latin typeface="SimSun"/>
                <a:cs typeface="SimSun"/>
              </a:rPr>
              <a:t>年</a:t>
            </a:r>
            <a:r>
              <a:rPr lang="en-US" sz="2500" spc="-10" dirty="0">
                <a:solidFill>
                  <a:srgbClr val="6F2F9F"/>
                </a:solidFill>
                <a:latin typeface="Trebuchet MS"/>
                <a:cs typeface="SimSun"/>
              </a:rPr>
              <a:t>5</a:t>
            </a:r>
            <a:r>
              <a:rPr sz="2500" spc="-10">
                <a:solidFill>
                  <a:srgbClr val="6F2F9F"/>
                </a:solidFill>
                <a:latin typeface="SimSun"/>
                <a:cs typeface="SimSun"/>
              </a:rPr>
              <a:t>月学</a:t>
            </a:r>
            <a:r>
              <a:rPr sz="2500" spc="-5">
                <a:solidFill>
                  <a:srgbClr val="6F2F9F"/>
                </a:solidFill>
                <a:latin typeface="SimSun"/>
                <a:cs typeface="SimSun"/>
              </a:rPr>
              <a:t>期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（符合英语要求）加入大学课程的学生应于</a:t>
            </a:r>
            <a:endParaRPr sz="2500">
              <a:latin typeface="SimSun"/>
              <a:cs typeface="SimSun"/>
            </a:endParaRPr>
          </a:p>
          <a:p>
            <a:pPr marL="155575" marR="802005">
              <a:lnSpc>
                <a:spcPct val="100000"/>
              </a:lnSpc>
              <a:spcBef>
                <a:spcPts val="5"/>
              </a:spcBef>
            </a:pPr>
            <a:r>
              <a:rPr sz="2500" u="heavy" spc="-1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rebuchet MS"/>
                <a:cs typeface="Trebuchet MS"/>
              </a:rPr>
              <a:t>201</a:t>
            </a:r>
            <a:r>
              <a:rPr lang="en-US" sz="2500" u="heavy" spc="-1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rebuchet MS"/>
                <a:cs typeface="Trebuchet MS"/>
              </a:rPr>
              <a:t>9</a:t>
            </a:r>
            <a:r>
              <a:rPr sz="2500" u="heavy" spc="-1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imSun"/>
                <a:cs typeface="SimSun"/>
              </a:rPr>
              <a:t>年</a:t>
            </a:r>
            <a:r>
              <a:rPr lang="en-US" sz="2500" u="heavy" spc="-1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rebuchet MS"/>
                <a:cs typeface="SimSun"/>
              </a:rPr>
              <a:t>4</a:t>
            </a:r>
            <a:r>
              <a:rPr sz="2500" u="heavy" spc="-5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imSun"/>
                <a:cs typeface="SimSun"/>
              </a:rPr>
              <a:t>月</a:t>
            </a:r>
            <a:r>
              <a:rPr lang="en-US" sz="2500" u="heavy" spc="-1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rebuchet MS"/>
                <a:cs typeface="SimSun"/>
              </a:rPr>
              <a:t>20</a:t>
            </a:r>
            <a:r>
              <a:rPr sz="2500" u="heavy" spc="-5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SimSun"/>
                <a:cs typeface="SimSun"/>
              </a:rPr>
              <a:t>日</a:t>
            </a:r>
            <a:r>
              <a:rPr sz="2500" spc="-5" dirty="0">
                <a:solidFill>
                  <a:srgbClr val="3C3C3C"/>
                </a:solidFill>
                <a:latin typeface="SimSun"/>
                <a:cs typeface="SimSun"/>
              </a:rPr>
              <a:t>（避免公共假日，周六和周日）到达。 入学日期</a:t>
            </a:r>
            <a:r>
              <a:rPr sz="2500" spc="-10" dirty="0">
                <a:solidFill>
                  <a:srgbClr val="3C3C3C"/>
                </a:solidFill>
                <a:latin typeface="SimSun"/>
                <a:cs typeface="SimSun"/>
              </a:rPr>
              <a:t>：</a:t>
            </a:r>
            <a:r>
              <a:rPr sz="2500" spc="-10">
                <a:solidFill>
                  <a:srgbClr val="3C3C3C"/>
                </a:solidFill>
                <a:latin typeface="Trebuchet MS"/>
                <a:cs typeface="Trebuchet MS"/>
              </a:rPr>
              <a:t>2019</a:t>
            </a:r>
            <a:r>
              <a:rPr sz="2500" spc="-5">
                <a:solidFill>
                  <a:srgbClr val="3C3C3C"/>
                </a:solidFill>
                <a:latin typeface="SimSun"/>
                <a:cs typeface="SimSun"/>
              </a:rPr>
              <a:t>年</a:t>
            </a:r>
            <a:r>
              <a:rPr lang="en-US" sz="2500" spc="-10">
                <a:solidFill>
                  <a:srgbClr val="3C3C3C"/>
                </a:solidFill>
                <a:latin typeface="Trebuchet MS"/>
                <a:cs typeface="SimSun"/>
              </a:rPr>
              <a:t>5</a:t>
            </a:r>
            <a:r>
              <a:rPr sz="2500" spc="-5">
                <a:solidFill>
                  <a:srgbClr val="3C3C3C"/>
                </a:solidFill>
                <a:latin typeface="SimSun"/>
                <a:cs typeface="SimSun"/>
              </a:rPr>
              <a:t>月</a:t>
            </a:r>
            <a:r>
              <a:rPr lang="en-US" sz="2500" spc="-10" dirty="0">
                <a:solidFill>
                  <a:srgbClr val="3C3C3C"/>
                </a:solidFill>
                <a:latin typeface="Trebuchet MS"/>
                <a:cs typeface="SimSun"/>
              </a:rPr>
              <a:t>2</a:t>
            </a:r>
            <a:r>
              <a:rPr sz="2500" spc="-5">
                <a:solidFill>
                  <a:srgbClr val="3C3C3C"/>
                </a:solidFill>
                <a:latin typeface="SimSun"/>
                <a:cs typeface="SimSun"/>
              </a:rPr>
              <a:t>日</a:t>
            </a:r>
            <a:endParaRPr sz="2500">
              <a:latin typeface="SimSun"/>
              <a:cs typeface="SimSun"/>
            </a:endParaRPr>
          </a:p>
          <a:p>
            <a:pPr marL="500380" lvl="1" indent="-344805">
              <a:lnSpc>
                <a:spcPct val="100000"/>
              </a:lnSpc>
              <a:buSzPct val="78000"/>
              <a:buFont typeface="Wingdings"/>
              <a:buChar char=""/>
              <a:tabLst>
                <a:tab pos="500380" algn="l"/>
              </a:tabLst>
            </a:pPr>
            <a:r>
              <a:rPr sz="2500" spc="-5" dirty="0">
                <a:solidFill>
                  <a:srgbClr val="FF0000"/>
                </a:solidFill>
                <a:latin typeface="SimSun"/>
                <a:cs typeface="SimSun"/>
              </a:rPr>
              <a:t>课程开课日期</a:t>
            </a:r>
            <a:r>
              <a:rPr sz="2500" spc="-10" dirty="0">
                <a:solidFill>
                  <a:srgbClr val="FF0000"/>
                </a:solidFill>
                <a:latin typeface="SimSun"/>
                <a:cs typeface="SimSun"/>
              </a:rPr>
              <a:t>：</a:t>
            </a:r>
            <a:r>
              <a:rPr sz="2500" spc="-10">
                <a:solidFill>
                  <a:srgbClr val="FF0000"/>
                </a:solidFill>
                <a:latin typeface="Trebuchet MS"/>
                <a:cs typeface="Trebuchet MS"/>
              </a:rPr>
              <a:t>2019</a:t>
            </a:r>
            <a:r>
              <a:rPr sz="2500" spc="-5">
                <a:solidFill>
                  <a:srgbClr val="FF0000"/>
                </a:solidFill>
                <a:latin typeface="SimSun"/>
                <a:cs typeface="SimSun"/>
              </a:rPr>
              <a:t>年</a:t>
            </a:r>
            <a:r>
              <a:rPr lang="en-US" sz="2500" spc="-10">
                <a:solidFill>
                  <a:srgbClr val="FF0000"/>
                </a:solidFill>
                <a:latin typeface="Trebuchet MS"/>
                <a:cs typeface="SimSun"/>
              </a:rPr>
              <a:t>5</a:t>
            </a:r>
            <a:r>
              <a:rPr sz="2500" spc="-5">
                <a:solidFill>
                  <a:srgbClr val="FF0000"/>
                </a:solidFill>
                <a:latin typeface="SimSun"/>
                <a:cs typeface="SimSun"/>
              </a:rPr>
              <a:t>月</a:t>
            </a:r>
            <a:r>
              <a:rPr lang="en-US" sz="2500" spc="-10" dirty="0">
                <a:solidFill>
                  <a:srgbClr val="FF0000"/>
                </a:solidFill>
                <a:latin typeface="Trebuchet MS"/>
                <a:cs typeface="SimSun"/>
              </a:rPr>
              <a:t>6</a:t>
            </a:r>
            <a:r>
              <a:rPr sz="2500" spc="-5">
                <a:solidFill>
                  <a:srgbClr val="FF0000"/>
                </a:solidFill>
                <a:latin typeface="SimSun"/>
                <a:cs typeface="SimSun"/>
              </a:rPr>
              <a:t>日</a:t>
            </a:r>
            <a:endParaRPr sz="25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3688" y="3049523"/>
            <a:ext cx="3258185" cy="3808729"/>
          </a:xfrm>
          <a:custGeom>
            <a:avLst/>
            <a:gdLst/>
            <a:ahLst/>
            <a:cxnLst/>
            <a:rect l="l" t="t" r="r" b="b"/>
            <a:pathLst>
              <a:path w="3258184" h="3808729">
                <a:moveTo>
                  <a:pt x="3257804" y="0"/>
                </a:moveTo>
                <a:lnTo>
                  <a:pt x="0" y="3808220"/>
                </a:lnTo>
                <a:lnTo>
                  <a:pt x="3257804" y="3808220"/>
                </a:lnTo>
                <a:lnTo>
                  <a:pt x="32578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70819" y="3590544"/>
            <a:ext cx="1818005" cy="3267710"/>
          </a:xfrm>
          <a:custGeom>
            <a:avLst/>
            <a:gdLst/>
            <a:ahLst/>
            <a:cxnLst/>
            <a:rect l="l" t="t" r="r" b="b"/>
            <a:pathLst>
              <a:path w="1818004" h="3267709">
                <a:moveTo>
                  <a:pt x="1817624" y="0"/>
                </a:moveTo>
                <a:lnTo>
                  <a:pt x="0" y="3267200"/>
                </a:lnTo>
                <a:lnTo>
                  <a:pt x="1817624" y="3267200"/>
                </a:lnTo>
                <a:lnTo>
                  <a:pt x="18176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014215"/>
            <a:ext cx="449580" cy="2843530"/>
          </a:xfrm>
          <a:custGeom>
            <a:avLst/>
            <a:gdLst/>
            <a:ahLst/>
            <a:cxnLst/>
            <a:rect l="l" t="t" r="r" b="b"/>
            <a:pathLst>
              <a:path w="449580" h="2843529">
                <a:moveTo>
                  <a:pt x="0" y="0"/>
                </a:moveTo>
                <a:lnTo>
                  <a:pt x="0" y="2843400"/>
                </a:lnTo>
                <a:lnTo>
                  <a:pt x="449580" y="2843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62711" y="604265"/>
            <a:ext cx="11049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提醒</a:t>
            </a:r>
            <a:r>
              <a:rPr dirty="0">
                <a:latin typeface="Trebuchet MS"/>
                <a:cs typeface="Trebuchet MS"/>
              </a:rPr>
              <a:t>-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0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pc="-5" dirty="0"/>
              <a:t>出发前</a:t>
            </a:r>
            <a:r>
              <a:rPr spc="-10" dirty="0">
                <a:latin typeface="Trebuchet MS"/>
                <a:cs typeface="Trebuchet MS"/>
              </a:rPr>
              <a:t>,</a:t>
            </a:r>
            <a:r>
              <a:rPr spc="-5" dirty="0"/>
              <a:t>请向您的顾问索取您宿舍的房间</a:t>
            </a:r>
            <a:r>
              <a:rPr spc="-35" dirty="0"/>
              <a:t>号</a:t>
            </a:r>
            <a:r>
              <a:rPr spc="-5" dirty="0"/>
              <a:t>码</a:t>
            </a:r>
            <a:r>
              <a:rPr spc="-5" dirty="0">
                <a:latin typeface="Trebuchet MS"/>
                <a:cs typeface="Trebuchet MS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110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pc="-5" dirty="0"/>
              <a:t>请注意宿舍租赁</a:t>
            </a:r>
            <a:r>
              <a:rPr spc="-10" dirty="0">
                <a:latin typeface="Trebuchet MS"/>
                <a:cs typeface="Trebuchet MS"/>
              </a:rPr>
              <a:t>,</a:t>
            </a:r>
            <a:r>
              <a:rPr spc="-5" dirty="0"/>
              <a:t>入住日期和租赁费用</a:t>
            </a:r>
            <a:r>
              <a:rPr spc="-5" dirty="0">
                <a:latin typeface="Trebuchet MS"/>
                <a:cs typeface="Trebuchet MS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110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pc="-5" dirty="0"/>
              <a:t>对于自己安排的住宿</a:t>
            </a:r>
            <a:r>
              <a:rPr spc="-10" dirty="0">
                <a:latin typeface="Trebuchet MS"/>
                <a:cs typeface="Trebuchet MS"/>
              </a:rPr>
              <a:t>,</a:t>
            </a:r>
            <a:r>
              <a:rPr spc="-5" dirty="0"/>
              <a:t>您可以告诉您的朋友</a:t>
            </a:r>
            <a:r>
              <a:rPr spc="-10" dirty="0">
                <a:latin typeface="Trebuchet MS"/>
                <a:cs typeface="Trebuchet MS"/>
              </a:rPr>
              <a:t>/</a:t>
            </a:r>
            <a:r>
              <a:rPr spc="-5" dirty="0"/>
              <a:t>亲戚在</a:t>
            </a:r>
            <a:r>
              <a:rPr spc="-10" dirty="0">
                <a:latin typeface="Trebuchet MS"/>
                <a:cs typeface="Trebuchet MS"/>
              </a:rPr>
              <a:t>E</a:t>
            </a:r>
            <a:r>
              <a:rPr spc="-5" dirty="0"/>
              <a:t>座南翼接您</a:t>
            </a:r>
            <a:r>
              <a:rPr spc="-5" dirty="0">
                <a:latin typeface="Trebuchet MS"/>
                <a:cs typeface="Trebuchet MS"/>
              </a:rPr>
              <a:t>.</a:t>
            </a:r>
          </a:p>
          <a:p>
            <a:pPr marL="355600" marR="5080" indent="-342900">
              <a:lnSpc>
                <a:spcPct val="100000"/>
              </a:lnSpc>
              <a:spcBef>
                <a:spcPts val="1090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pc="-5" dirty="0"/>
              <a:t>确保您在出发前已收到</a:t>
            </a:r>
            <a:r>
              <a:rPr spc="-10" dirty="0">
                <a:latin typeface="Trebuchet MS"/>
                <a:cs typeface="Trebuchet MS"/>
              </a:rPr>
              <a:t>UCS</a:t>
            </a:r>
            <a:r>
              <a:rPr spc="-5" dirty="0">
                <a:latin typeface="Trebuchet MS"/>
                <a:cs typeface="Trebuchet MS"/>
              </a:rPr>
              <a:t>I</a:t>
            </a:r>
            <a:r>
              <a:rPr spc="-5" dirty="0"/>
              <a:t>代表的姓名和联系</a:t>
            </a:r>
            <a:r>
              <a:rPr spc="-20" dirty="0"/>
              <a:t>电</a:t>
            </a:r>
            <a:r>
              <a:rPr spc="-5" dirty="0"/>
              <a:t>话</a:t>
            </a:r>
            <a:r>
              <a:rPr spc="-10" dirty="0">
                <a:latin typeface="Trebuchet MS"/>
                <a:cs typeface="Trebuchet MS"/>
              </a:rPr>
              <a:t>,</a:t>
            </a:r>
            <a:r>
              <a:rPr spc="-5" dirty="0"/>
              <a:t>他</a:t>
            </a:r>
            <a:r>
              <a:rPr spc="-10" dirty="0">
                <a:latin typeface="Trebuchet MS"/>
                <a:cs typeface="Trebuchet MS"/>
              </a:rPr>
              <a:t>/</a:t>
            </a:r>
            <a:r>
              <a:rPr spc="-5" dirty="0"/>
              <a:t>她是在机场 移民办公室与您会面的人</a:t>
            </a:r>
            <a:r>
              <a:rPr spc="-10" dirty="0">
                <a:latin typeface="Trebuchet MS"/>
                <a:cs typeface="Trebuchet MS"/>
              </a:rPr>
              <a:t>,</a:t>
            </a:r>
            <a:r>
              <a:rPr spc="-5" dirty="0"/>
              <a:t>以协助您办理出入境</a:t>
            </a:r>
            <a:r>
              <a:rPr spc="-20" dirty="0"/>
              <a:t>手</a:t>
            </a:r>
            <a:r>
              <a:rPr spc="-5" dirty="0"/>
              <a:t>续</a:t>
            </a:r>
            <a:r>
              <a:rPr spc="-5" dirty="0">
                <a:latin typeface="Trebuchet MS"/>
                <a:cs typeface="Trebuchet MS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1110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pc="-5" dirty="0"/>
              <a:t>确保您的护照有效期至少为</a:t>
            </a:r>
            <a:r>
              <a:rPr spc="-10" dirty="0">
                <a:latin typeface="Trebuchet MS"/>
                <a:cs typeface="Trebuchet MS"/>
              </a:rPr>
              <a:t>1</a:t>
            </a:r>
            <a:r>
              <a:rPr spc="-5" dirty="0">
                <a:latin typeface="Trebuchet MS"/>
                <a:cs typeface="Trebuchet MS"/>
              </a:rPr>
              <a:t>8</a:t>
            </a:r>
            <a:r>
              <a:rPr spc="-5" dirty="0"/>
              <a:t>个月</a:t>
            </a:r>
            <a:r>
              <a:rPr spc="-5" dirty="0">
                <a:latin typeface="Trebuchet MS"/>
                <a:cs typeface="Trebuchet MS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1100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pc="-5" dirty="0"/>
              <a:t>带上原始成绩单和证书以进行</a:t>
            </a:r>
            <a:r>
              <a:rPr dirty="0"/>
              <a:t>认</a:t>
            </a:r>
            <a:r>
              <a:rPr spc="-5" dirty="0"/>
              <a:t>证</a:t>
            </a:r>
            <a:r>
              <a:rPr spc="-5" dirty="0">
                <a:latin typeface="Trebuchet MS"/>
                <a:cs typeface="Trebuchet MS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pc="-5" dirty="0"/>
              <a:t>带一些马来西亚货币</a:t>
            </a:r>
            <a:r>
              <a:rPr spc="-5" dirty="0">
                <a:latin typeface="Trebuchet MS"/>
                <a:cs typeface="Trebuchet MS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1105"/>
              </a:spcBef>
              <a:buClr>
                <a:srgbClr val="FF0000"/>
              </a:buClr>
              <a:buSzPct val="78000"/>
              <a:buFont typeface="Wingdings"/>
              <a:buChar char=""/>
              <a:tabLst>
                <a:tab pos="355600" algn="l"/>
              </a:tabLst>
            </a:pPr>
            <a:r>
              <a:rPr spc="-5" dirty="0"/>
              <a:t>必要的药物和必要的免疫接种</a:t>
            </a:r>
            <a:r>
              <a:rPr spc="-5" dirty="0">
                <a:latin typeface="Trebuchet MS"/>
                <a:cs typeface="Trebuchet MS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3688" y="3049523"/>
            <a:ext cx="3258185" cy="3808729"/>
          </a:xfrm>
          <a:custGeom>
            <a:avLst/>
            <a:gdLst/>
            <a:ahLst/>
            <a:cxnLst/>
            <a:rect l="l" t="t" r="r" b="b"/>
            <a:pathLst>
              <a:path w="3258184" h="3808729">
                <a:moveTo>
                  <a:pt x="3257804" y="0"/>
                </a:moveTo>
                <a:lnTo>
                  <a:pt x="0" y="3808220"/>
                </a:lnTo>
                <a:lnTo>
                  <a:pt x="3257804" y="3808220"/>
                </a:lnTo>
                <a:lnTo>
                  <a:pt x="32578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36023" y="0"/>
            <a:ext cx="2853055" cy="6858000"/>
          </a:xfrm>
          <a:custGeom>
            <a:avLst/>
            <a:gdLst/>
            <a:ahLst/>
            <a:cxnLst/>
            <a:rect l="l" t="t" r="r" b="b"/>
            <a:pathLst>
              <a:path w="2853054" h="6858000">
                <a:moveTo>
                  <a:pt x="2852674" y="0"/>
                </a:moveTo>
                <a:lnTo>
                  <a:pt x="0" y="0"/>
                </a:lnTo>
                <a:lnTo>
                  <a:pt x="2469006" y="6857743"/>
                </a:lnTo>
                <a:lnTo>
                  <a:pt x="2852674" y="6857743"/>
                </a:lnTo>
                <a:lnTo>
                  <a:pt x="2852674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9812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701" y="0"/>
                </a:moveTo>
                <a:lnTo>
                  <a:pt x="1019175" y="0"/>
                </a:lnTo>
                <a:lnTo>
                  <a:pt x="0" y="6857743"/>
                </a:lnTo>
                <a:lnTo>
                  <a:pt x="1290701" y="6857743"/>
                </a:lnTo>
                <a:lnTo>
                  <a:pt x="1290701" y="0"/>
                </a:lnTo>
                <a:close/>
              </a:path>
            </a:pathLst>
          </a:custGeom>
          <a:solidFill>
            <a:srgbClr val="FF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40795" y="0"/>
            <a:ext cx="1247775" cy="6858000"/>
          </a:xfrm>
          <a:custGeom>
            <a:avLst/>
            <a:gdLst/>
            <a:ahLst/>
            <a:cxnLst/>
            <a:rect l="l" t="t" r="r" b="b"/>
            <a:pathLst>
              <a:path w="1247775" h="6858000">
                <a:moveTo>
                  <a:pt x="1247775" y="0"/>
                </a:moveTo>
                <a:lnTo>
                  <a:pt x="0" y="0"/>
                </a:lnTo>
                <a:lnTo>
                  <a:pt x="1107439" y="6857743"/>
                </a:lnTo>
                <a:lnTo>
                  <a:pt x="1247775" y="6857743"/>
                </a:lnTo>
                <a:lnTo>
                  <a:pt x="12477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70819" y="3590544"/>
            <a:ext cx="1818005" cy="3267710"/>
          </a:xfrm>
          <a:custGeom>
            <a:avLst/>
            <a:gdLst/>
            <a:ahLst/>
            <a:cxnLst/>
            <a:rect l="l" t="t" r="r" b="b"/>
            <a:pathLst>
              <a:path w="1818004" h="3267709">
                <a:moveTo>
                  <a:pt x="1817624" y="0"/>
                </a:moveTo>
                <a:lnTo>
                  <a:pt x="0" y="3267200"/>
                </a:lnTo>
                <a:lnTo>
                  <a:pt x="1817624" y="3267200"/>
                </a:lnTo>
                <a:lnTo>
                  <a:pt x="181762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014215"/>
            <a:ext cx="449580" cy="2843530"/>
          </a:xfrm>
          <a:custGeom>
            <a:avLst/>
            <a:gdLst/>
            <a:ahLst/>
            <a:cxnLst/>
            <a:rect l="l" t="t" r="r" b="b"/>
            <a:pathLst>
              <a:path w="449580" h="2843529">
                <a:moveTo>
                  <a:pt x="0" y="0"/>
                </a:moveTo>
                <a:lnTo>
                  <a:pt x="0" y="2843400"/>
                </a:lnTo>
                <a:lnTo>
                  <a:pt x="449580" y="2843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提</a:t>
            </a:r>
            <a:r>
              <a:rPr spc="-15" dirty="0"/>
              <a:t>醒</a:t>
            </a:r>
            <a:r>
              <a:rPr spc="-800" dirty="0"/>
              <a:t> </a:t>
            </a:r>
            <a:r>
              <a:rPr dirty="0">
                <a:latin typeface="Trebuchet MS"/>
                <a:cs typeface="Trebuchet MS"/>
              </a:rPr>
              <a:t>-</a:t>
            </a:r>
            <a:r>
              <a:rPr spc="-90" dirty="0">
                <a:latin typeface="Trebuchet MS"/>
                <a:cs typeface="Trebuchet MS"/>
              </a:rPr>
              <a:t> </a:t>
            </a:r>
            <a:r>
              <a:rPr spc="-30" dirty="0"/>
              <a:t>旅</a:t>
            </a:r>
            <a:r>
              <a:rPr spc="-15" dirty="0"/>
              <a:t>馆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58748" y="700531"/>
            <a:ext cx="7771765" cy="5489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95"/>
              </a:spcBef>
            </a:pPr>
            <a:r>
              <a:rPr sz="2500" spc="-90" dirty="0">
                <a:latin typeface="SimSun"/>
                <a:cs typeface="SimSun"/>
              </a:rPr>
              <a:t>住宅大厅申请表</a:t>
            </a:r>
            <a:r>
              <a:rPr sz="2500" spc="-80" dirty="0">
                <a:latin typeface="SimSun"/>
                <a:cs typeface="SimSun"/>
              </a:rPr>
              <a:t>（校</a:t>
            </a:r>
            <a:r>
              <a:rPr sz="2500" spc="-90" dirty="0">
                <a:latin typeface="SimSun"/>
                <a:cs typeface="SimSun"/>
              </a:rPr>
              <a:t>园</a:t>
            </a:r>
            <a:r>
              <a:rPr sz="2500" spc="-80" dirty="0">
                <a:latin typeface="SimSun"/>
                <a:cs typeface="SimSun"/>
              </a:rPr>
              <a:t>住宿</a:t>
            </a:r>
            <a:r>
              <a:rPr sz="2500" spc="-90" dirty="0">
                <a:latin typeface="SimSun"/>
                <a:cs typeface="SimSun"/>
              </a:rPr>
              <a:t>吉</a:t>
            </a:r>
            <a:r>
              <a:rPr sz="2500" spc="-80" dirty="0">
                <a:latin typeface="SimSun"/>
                <a:cs typeface="SimSun"/>
              </a:rPr>
              <a:t>隆坡</a:t>
            </a:r>
            <a:r>
              <a:rPr sz="2500" spc="-90" dirty="0">
                <a:latin typeface="SimSun"/>
                <a:cs typeface="SimSun"/>
              </a:rPr>
              <a:t>校</a:t>
            </a:r>
            <a:r>
              <a:rPr sz="2500" spc="-80" dirty="0">
                <a:latin typeface="SimSun"/>
                <a:cs typeface="SimSun"/>
              </a:rPr>
              <a:t>区</a:t>
            </a:r>
            <a:r>
              <a:rPr sz="2500" spc="-5" dirty="0">
                <a:latin typeface="SimSun"/>
                <a:cs typeface="SimSun"/>
              </a:rPr>
              <a:t>）</a:t>
            </a:r>
            <a:endParaRPr sz="25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ts val="2150"/>
              </a:lnSpc>
            </a:pPr>
            <a:r>
              <a:rPr sz="1800" dirty="0">
                <a:latin typeface="SimSun"/>
                <a:cs typeface="SimSun"/>
                <a:hlinkClick r:id="rId2"/>
              </a:rPr>
              <a:t>*</a:t>
            </a:r>
            <a:r>
              <a:rPr sz="1800" spc="-85" dirty="0">
                <a:latin typeface="SimSun"/>
                <a:cs typeface="SimSun"/>
                <a:hlinkClick r:id="rId2"/>
              </a:rPr>
              <a:t>请参</a:t>
            </a:r>
            <a:r>
              <a:rPr sz="1800" dirty="0">
                <a:latin typeface="SimSun"/>
                <a:cs typeface="SimSun"/>
                <a:hlinkClick r:id="rId2"/>
              </a:rPr>
              <a:t>阅</a:t>
            </a:r>
            <a:r>
              <a:rPr sz="1800" spc="-40" dirty="0">
                <a:latin typeface="SimSun"/>
                <a:cs typeface="SimSun"/>
                <a:hlinkClick r:id="rId2"/>
              </a:rPr>
              <a:t> </a:t>
            </a:r>
            <a:r>
              <a:rPr sz="1800" u="heavy" spc="-9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https://www.ucsiuniversity.edu.my/sites/default/files/form-saa-assd-03- </a:t>
            </a:r>
            <a:r>
              <a:rPr sz="1800" spc="-90" dirty="0">
                <a:solidFill>
                  <a:srgbClr val="0000FF"/>
                </a:solidFill>
                <a:latin typeface="Trebuchet MS"/>
                <a:cs typeface="Trebuchet MS"/>
                <a:hlinkClick r:id="rId2"/>
              </a:rPr>
              <a:t> </a:t>
            </a:r>
            <a:r>
              <a:rPr sz="1800" u="heavy" spc="-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01_residential_hall_application_form_on_campus_accommodation_0.pdf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sz="2500" spc="-95" dirty="0">
                <a:latin typeface="SimSun"/>
                <a:cs typeface="SimSun"/>
              </a:rPr>
              <a:t>住宿申请表（校</a:t>
            </a:r>
            <a:r>
              <a:rPr sz="2500" spc="-5" dirty="0">
                <a:latin typeface="SimSun"/>
                <a:cs typeface="SimSun"/>
              </a:rPr>
              <a:t>外</a:t>
            </a:r>
            <a:r>
              <a:rPr sz="2500" spc="-610" dirty="0">
                <a:latin typeface="SimSun"/>
                <a:cs typeface="SimSun"/>
              </a:rPr>
              <a:t> </a:t>
            </a:r>
            <a:r>
              <a:rPr sz="2500" spc="-5" dirty="0">
                <a:latin typeface="Trebuchet MS"/>
                <a:cs typeface="Trebuchet MS"/>
              </a:rPr>
              <a:t>-</a:t>
            </a:r>
            <a:r>
              <a:rPr sz="2500" spc="-175" dirty="0">
                <a:latin typeface="Trebuchet MS"/>
                <a:cs typeface="Trebuchet MS"/>
              </a:rPr>
              <a:t> </a:t>
            </a:r>
            <a:r>
              <a:rPr sz="2500" spc="-95" dirty="0">
                <a:latin typeface="SimSun"/>
                <a:cs typeface="SimSun"/>
              </a:rPr>
              <a:t>吉隆坡校区）</a:t>
            </a:r>
            <a:endParaRPr sz="2500">
              <a:latin typeface="SimSun"/>
              <a:cs typeface="SimSun"/>
            </a:endParaRPr>
          </a:p>
          <a:p>
            <a:pPr marL="21590" marR="422275">
              <a:lnSpc>
                <a:spcPts val="2140"/>
              </a:lnSpc>
              <a:spcBef>
                <a:spcPts val="120"/>
              </a:spcBef>
            </a:pPr>
            <a:r>
              <a:rPr sz="1800" spc="-5" dirty="0">
                <a:latin typeface="Trebuchet MS"/>
                <a:cs typeface="Trebuchet MS"/>
                <a:hlinkClick r:id="rId3"/>
              </a:rPr>
              <a:t>*</a:t>
            </a:r>
            <a:r>
              <a:rPr sz="1800" spc="-110" dirty="0">
                <a:latin typeface="SimSun"/>
                <a:cs typeface="SimSun"/>
                <a:hlinkClick r:id="rId3"/>
              </a:rPr>
              <a:t>请参</a:t>
            </a:r>
            <a:r>
              <a:rPr sz="1800" dirty="0">
                <a:latin typeface="SimSun"/>
                <a:cs typeface="SimSun"/>
                <a:hlinkClick r:id="rId3"/>
              </a:rPr>
              <a:t>阅</a:t>
            </a:r>
            <a:r>
              <a:rPr sz="1800" spc="-459" dirty="0">
                <a:latin typeface="SimSun"/>
                <a:cs typeface="SimSun"/>
                <a:hlinkClick r:id="rId3"/>
              </a:rPr>
              <a:t> </a:t>
            </a:r>
            <a:r>
              <a:rPr sz="1800" u="heavy" spc="-1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3"/>
              </a:rPr>
              <a:t>https://www.ucsiuniversity.edu.my/sites/default/files/accommodation- </a:t>
            </a:r>
            <a:r>
              <a:rPr sz="1800" spc="-120" dirty="0">
                <a:solidFill>
                  <a:srgbClr val="0000FF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1800" u="heavy" spc="-9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3"/>
              </a:rPr>
              <a:t>application-formoffcampus.pdf</a:t>
            </a:r>
            <a:endParaRPr sz="1800">
              <a:latin typeface="Trebuchet MS"/>
              <a:cs typeface="Trebuchet MS"/>
            </a:endParaRPr>
          </a:p>
          <a:p>
            <a:pPr marL="30480">
              <a:lnSpc>
                <a:spcPct val="100000"/>
              </a:lnSpc>
              <a:spcBef>
                <a:spcPts val="1735"/>
              </a:spcBef>
            </a:pPr>
            <a:r>
              <a:rPr sz="2500" spc="-90" dirty="0">
                <a:latin typeface="SimSun"/>
                <a:cs typeface="SimSun"/>
              </a:rPr>
              <a:t>有关付款细</a:t>
            </a:r>
            <a:r>
              <a:rPr sz="2500" spc="-5" dirty="0">
                <a:latin typeface="SimSun"/>
                <a:cs typeface="SimSun"/>
              </a:rPr>
              <a:t>节</a:t>
            </a:r>
            <a:endParaRPr sz="2500">
              <a:latin typeface="SimSun"/>
              <a:cs typeface="SimSun"/>
            </a:endParaRPr>
          </a:p>
          <a:p>
            <a:pPr marL="30480">
              <a:lnSpc>
                <a:spcPct val="100000"/>
              </a:lnSpc>
              <a:spcBef>
                <a:spcPts val="20"/>
              </a:spcBef>
            </a:pPr>
            <a:r>
              <a:rPr sz="1800" spc="-85" dirty="0">
                <a:latin typeface="SimSun"/>
                <a:cs typeface="SimSun"/>
              </a:rPr>
              <a:t>请参</a:t>
            </a:r>
            <a:r>
              <a:rPr sz="1800" dirty="0">
                <a:latin typeface="SimSun"/>
                <a:cs typeface="SimSun"/>
              </a:rPr>
              <a:t>阅</a:t>
            </a:r>
            <a:r>
              <a:rPr sz="1800" spc="-465" dirty="0">
                <a:latin typeface="SimSun"/>
                <a:cs typeface="SimSun"/>
              </a:rPr>
              <a:t> </a:t>
            </a:r>
            <a:r>
              <a:rPr sz="1800" u="heavy" spc="-1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4"/>
              </a:rPr>
              <a:t>https://www.ucsiuniversity.edu.my/sites/default/files/payment-mode.pdf</a:t>
            </a:r>
            <a:r>
              <a:rPr sz="1800" spc="-120" dirty="0"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2500" spc="-60" dirty="0">
                <a:latin typeface="Trebuchet MS"/>
                <a:cs typeface="Trebuchet MS"/>
              </a:rPr>
              <a:t>Le</a:t>
            </a:r>
            <a:r>
              <a:rPr sz="2500" spc="-225" dirty="0">
                <a:latin typeface="Trebuchet MS"/>
                <a:cs typeface="Trebuchet MS"/>
              </a:rPr>
              <a:t> </a:t>
            </a:r>
            <a:r>
              <a:rPr sz="2500" spc="-95" dirty="0">
                <a:latin typeface="Trebuchet MS"/>
                <a:cs typeface="Trebuchet MS"/>
              </a:rPr>
              <a:t>Quadri</a:t>
            </a:r>
            <a:r>
              <a:rPr sz="2500" spc="-245" dirty="0">
                <a:latin typeface="Trebuchet MS"/>
                <a:cs typeface="Trebuchet MS"/>
              </a:rPr>
              <a:t> </a:t>
            </a:r>
            <a:r>
              <a:rPr sz="2500" spc="-105" dirty="0">
                <a:latin typeface="Trebuchet MS"/>
                <a:cs typeface="Trebuchet MS"/>
              </a:rPr>
              <a:t>Hotel</a:t>
            </a:r>
            <a:r>
              <a:rPr sz="2500" spc="-105" dirty="0">
                <a:latin typeface="Microsoft YaHei"/>
                <a:cs typeface="Microsoft YaHei"/>
              </a:rPr>
              <a:t>（</a:t>
            </a:r>
            <a:r>
              <a:rPr sz="2500" spc="-105" dirty="0">
                <a:latin typeface="Trebuchet MS"/>
                <a:cs typeface="Trebuchet MS"/>
              </a:rPr>
              <a:t>UCSI</a:t>
            </a:r>
            <a:r>
              <a:rPr sz="2500" spc="-204" dirty="0">
                <a:latin typeface="Trebuchet MS"/>
                <a:cs typeface="Trebuchet MS"/>
              </a:rPr>
              <a:t> </a:t>
            </a:r>
            <a:r>
              <a:rPr sz="2500" spc="-90" dirty="0">
                <a:latin typeface="Trebuchet MS"/>
                <a:cs typeface="Trebuchet MS"/>
              </a:rPr>
              <a:t>Block</a:t>
            </a:r>
            <a:r>
              <a:rPr sz="2500" spc="-235" dirty="0">
                <a:latin typeface="Trebuchet MS"/>
                <a:cs typeface="Trebuchet MS"/>
              </a:rPr>
              <a:t> </a:t>
            </a:r>
            <a:r>
              <a:rPr sz="2500" spc="-65" dirty="0">
                <a:latin typeface="Trebuchet MS"/>
                <a:cs typeface="Trebuchet MS"/>
              </a:rPr>
              <a:t>E</a:t>
            </a:r>
            <a:r>
              <a:rPr sz="2500" spc="-65" dirty="0">
                <a:latin typeface="Microsoft YaHei"/>
                <a:cs typeface="Microsoft YaHei"/>
              </a:rPr>
              <a:t>）</a:t>
            </a:r>
            <a:r>
              <a:rPr sz="2500" spc="-200" dirty="0">
                <a:latin typeface="Microsoft YaHei"/>
                <a:cs typeface="Microsoft YaHei"/>
              </a:rPr>
              <a:t> </a:t>
            </a:r>
            <a:r>
              <a:rPr sz="2500" spc="-5" dirty="0">
                <a:latin typeface="Trebuchet MS"/>
                <a:cs typeface="Trebuchet MS"/>
              </a:rPr>
              <a:t>-</a:t>
            </a:r>
            <a:r>
              <a:rPr sz="2500" spc="-235" dirty="0">
                <a:latin typeface="Trebuchet MS"/>
                <a:cs typeface="Trebuchet MS"/>
              </a:rPr>
              <a:t> </a:t>
            </a:r>
            <a:r>
              <a:rPr sz="2500" spc="-114" dirty="0">
                <a:latin typeface="SimSun"/>
                <a:cs typeface="SimSun"/>
              </a:rPr>
              <a:t>临时住宿</a:t>
            </a:r>
            <a:endParaRPr sz="2500">
              <a:latin typeface="SimSun"/>
              <a:cs typeface="SimSun"/>
            </a:endParaRPr>
          </a:p>
          <a:p>
            <a:pPr marL="18415">
              <a:lnSpc>
                <a:spcPct val="100000"/>
              </a:lnSpc>
              <a:spcBef>
                <a:spcPts val="40"/>
              </a:spcBef>
            </a:pPr>
            <a:r>
              <a:rPr sz="1800" dirty="0">
                <a:latin typeface="Trebuchet MS"/>
                <a:cs typeface="Trebuchet MS"/>
              </a:rPr>
              <a:t>*</a:t>
            </a:r>
            <a:r>
              <a:rPr sz="1800" spc="10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SimSun"/>
                <a:cs typeface="SimSun"/>
              </a:rPr>
              <a:t>请参</a:t>
            </a:r>
            <a:r>
              <a:rPr sz="1800" dirty="0">
                <a:latin typeface="SimSun"/>
                <a:cs typeface="SimSun"/>
              </a:rPr>
              <a:t>阅</a:t>
            </a:r>
            <a:r>
              <a:rPr sz="1800" spc="-520" dirty="0">
                <a:solidFill>
                  <a:srgbClr val="0000FF"/>
                </a:solidFill>
                <a:latin typeface="SimSun"/>
                <a:cs typeface="SimSun"/>
              </a:rPr>
              <a:t> </a:t>
            </a:r>
            <a:r>
              <a:rPr sz="1800" u="heavy" spc="-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5"/>
              </a:rPr>
              <a:t>reservation@lequadri.com</a:t>
            </a:r>
            <a:r>
              <a:rPr sz="1800" spc="-85" dirty="0">
                <a:latin typeface="Trebuchet MS"/>
                <a:cs typeface="Trebuchet MS"/>
              </a:rPr>
              <a:t>.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SimSun"/>
                <a:cs typeface="SimSun"/>
              </a:rPr>
              <a:t>或拨</a:t>
            </a:r>
            <a:r>
              <a:rPr sz="1800" spc="95" dirty="0">
                <a:latin typeface="SimSun"/>
                <a:cs typeface="SimSun"/>
              </a:rPr>
              <a:t>打</a:t>
            </a:r>
            <a:r>
              <a:rPr sz="1800" spc="-50" dirty="0">
                <a:latin typeface="Trebuchet MS"/>
                <a:cs typeface="Trebuchet MS"/>
              </a:rPr>
              <a:t>+603-91317700</a:t>
            </a:r>
            <a:endParaRPr sz="1800">
              <a:latin typeface="Trebuchet MS"/>
              <a:cs typeface="Trebuchet MS"/>
            </a:endParaRPr>
          </a:p>
          <a:p>
            <a:pPr marL="30480">
              <a:lnSpc>
                <a:spcPct val="100000"/>
              </a:lnSpc>
              <a:spcBef>
                <a:spcPts val="1185"/>
              </a:spcBef>
            </a:pPr>
            <a:r>
              <a:rPr sz="2500" spc="-90" dirty="0">
                <a:latin typeface="SimSun"/>
                <a:cs typeface="SimSun"/>
              </a:rPr>
              <a:t>规则和条</a:t>
            </a:r>
            <a:r>
              <a:rPr sz="2500" spc="-5" dirty="0">
                <a:latin typeface="SimSun"/>
                <a:cs typeface="SimSun"/>
              </a:rPr>
              <a:t>例</a:t>
            </a:r>
            <a:endParaRPr sz="2500">
              <a:latin typeface="SimSun"/>
              <a:cs typeface="SimSun"/>
            </a:endParaRPr>
          </a:p>
          <a:p>
            <a:pPr marL="30480">
              <a:lnSpc>
                <a:spcPts val="2150"/>
              </a:lnSpc>
              <a:spcBef>
                <a:spcPts val="1215"/>
              </a:spcBef>
            </a:pPr>
            <a:r>
              <a:rPr sz="1800" spc="-90" dirty="0">
                <a:latin typeface="Trebuchet MS"/>
                <a:cs typeface="Trebuchet MS"/>
              </a:rPr>
              <a:t>*</a:t>
            </a:r>
            <a:r>
              <a:rPr sz="1800" spc="-90" dirty="0">
                <a:latin typeface="SimSun"/>
                <a:cs typeface="SimSun"/>
              </a:rPr>
              <a:t>请参</a:t>
            </a:r>
            <a:r>
              <a:rPr sz="1800" dirty="0">
                <a:latin typeface="SimSun"/>
                <a:cs typeface="SimSun"/>
              </a:rPr>
              <a:t>阅</a:t>
            </a:r>
            <a:r>
              <a:rPr sz="1800" spc="-170" dirty="0">
                <a:latin typeface="SimSun"/>
                <a:cs typeface="SimSun"/>
              </a:rPr>
              <a:t> </a:t>
            </a:r>
            <a:r>
              <a:rPr sz="1800" u="heavy" spc="-1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6"/>
              </a:rPr>
              <a:t>https://www.ucsiuniversity.edu.my/sites/default/files/on-</a:t>
            </a:r>
            <a:endParaRPr sz="1800">
              <a:latin typeface="Trebuchet MS"/>
              <a:cs typeface="Trebuchet MS"/>
            </a:endParaRPr>
          </a:p>
          <a:p>
            <a:pPr marL="30480">
              <a:lnSpc>
                <a:spcPts val="2150"/>
              </a:lnSpc>
            </a:pPr>
            <a:r>
              <a:rPr sz="1800" u="heavy" spc="-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6"/>
              </a:rPr>
              <a:t>campus_accommodation_handbook_v11.pdf.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489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Microsoft YaHei</vt:lpstr>
      <vt:lpstr>SimSun</vt:lpstr>
      <vt:lpstr>Arial</vt:lpstr>
      <vt:lpstr>Calibri</vt:lpstr>
      <vt:lpstr>Times New Roman</vt:lpstr>
      <vt:lpstr>Trebuchet MS</vt:lpstr>
      <vt:lpstr>Wingdings</vt:lpstr>
      <vt:lpstr>Office Theme</vt:lpstr>
      <vt:lpstr>报到入境须知</vt:lpstr>
      <vt:lpstr>祝贺 !</vt:lpstr>
      <vt:lpstr>步骤1: 结清待付款项</vt:lpstr>
      <vt:lpstr>步骤2:</vt:lpstr>
      <vt:lpstr>步骤3: 住宿安排</vt:lpstr>
      <vt:lpstr>步骤4: 到达通知</vt:lpstr>
      <vt:lpstr>到达通知</vt:lpstr>
      <vt:lpstr>提醒-</vt:lpstr>
      <vt:lpstr>提醒 - 旅馆</vt:lpstr>
      <vt:lpstr>祝你们旅途愉快, 在马来西亚再见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Kaladevi AP Palamuthu</dc:creator>
  <cp:lastModifiedBy>acer</cp:lastModifiedBy>
  <cp:revision>2</cp:revision>
  <dcterms:created xsi:type="dcterms:W3CDTF">2018-11-27T05:54:38Z</dcterms:created>
  <dcterms:modified xsi:type="dcterms:W3CDTF">2019-02-20T08:49:32Z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2018-11-26T00:00:00Z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2018-11-27T00:00:00Z</vt:filetime>
  </property>
</Properties>
</file>